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2" r:id="rId4"/>
    <p:sldId id="263" r:id="rId5"/>
    <p:sldId id="268" r:id="rId6"/>
    <p:sldId id="266" r:id="rId7"/>
    <p:sldId id="267" r:id="rId8"/>
    <p:sldId id="269" r:id="rId9"/>
    <p:sldId id="270" r:id="rId10"/>
    <p:sldId id="272" r:id="rId11"/>
    <p:sldId id="274" r:id="rId12"/>
    <p:sldId id="271" r:id="rId13"/>
    <p:sldId id="275" r:id="rId14"/>
    <p:sldId id="259" r:id="rId15"/>
    <p:sldId id="260" r:id="rId16"/>
    <p:sldId id="278" r:id="rId17"/>
    <p:sldId id="281" r:id="rId18"/>
    <p:sldId id="273" r:id="rId19"/>
    <p:sldId id="282" r:id="rId20"/>
    <p:sldId id="279" r:id="rId21"/>
    <p:sldId id="280" r:id="rId22"/>
    <p:sldId id="261" r:id="rId23"/>
    <p:sldId id="283" r:id="rId24"/>
    <p:sldId id="287" r:id="rId25"/>
    <p:sldId id="286" r:id="rId26"/>
    <p:sldId id="289" r:id="rId27"/>
    <p:sldId id="288" r:id="rId28"/>
    <p:sldId id="285" r:id="rId29"/>
    <p:sldId id="292" r:id="rId30"/>
    <p:sldId id="293" r:id="rId31"/>
    <p:sldId id="294" r:id="rId32"/>
    <p:sldId id="300" r:id="rId33"/>
    <p:sldId id="295" r:id="rId34"/>
    <p:sldId id="296" r:id="rId35"/>
    <p:sldId id="298" r:id="rId36"/>
    <p:sldId id="301" r:id="rId37"/>
    <p:sldId id="299" r:id="rId38"/>
  </p:sldIdLst>
  <p:sldSz cx="9144000" cy="6858000" type="screen4x3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CF"/>
    <a:srgbClr val="FFBFF1"/>
    <a:srgbClr val="FFF6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8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64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21338;&#29289;&#39208;&#12398;&#12362;&#20181;&#20107;:&#38609;&#25991;&#20381;&#38972;&#21407;&#31295;:&#12402;&#12429;&#12400;&#21271;&#20061;&#24030;:&#12402;&#12429;&#12365;&#12383;&#12493;&#12467;&#29305;&#38598;:&#65299;&#22320;&#21306;&#29483;&#35519;&#26619;&#12402;&#12429;&#12365;&#1238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yamane:Desktop:&#12459;&#12473;&#12511;&#12469;&#12531;&#12471;&#12519;&#12454;&#12454;&#12458;&#35542;&#25991;:&#12495;&#12503;&#12525;&#12479;&#12452;&#12503;&#38971;&#24230;_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Sheet1!$E$1</c:f>
              <c:strCache>
                <c:ptCount val="1"/>
                <c:pt idx="0">
                  <c:v>全体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27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Lbl>
              <c:idx val="0"/>
              <c:layout>
                <c:manualLayout>
                  <c:x val="-0.19169658038324702"/>
                  <c:y val="3.2333071255933217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z="1400" b="1" dirty="0" smtClean="0"/>
                      <a:t>H00</a:t>
                    </a:r>
                    <a:endParaRPr lang="en-US" altLang="ja-JP" sz="1400" b="1" dirty="0"/>
                  </a:p>
                </c:rich>
              </c:tx>
              <c:showCatName val="1"/>
            </c:dLbl>
            <c:dLbl>
              <c:idx val="1"/>
              <c:layout>
                <c:manualLayout>
                  <c:x val="1.2014622975958596E-2"/>
                  <c:y val="-4.0840103666171593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mtClean="0"/>
                      <a:t>H13</a:t>
                    </a:r>
                    <a:endParaRPr lang="en-US" altLang="ja-JP"/>
                  </a:p>
                </c:rich>
              </c:tx>
              <c:showCatName val="1"/>
            </c:dLbl>
            <c:dLbl>
              <c:idx val="2"/>
              <c:layout>
                <c:manualLayout>
                  <c:x val="4.9855098495462602E-2"/>
                  <c:y val="-5.7693718878308729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mtClean="0"/>
                      <a:t>H14</a:t>
                    </a:r>
                    <a:endParaRPr lang="en-US" altLang="ja-JP"/>
                  </a:p>
                </c:rich>
              </c:tx>
              <c:showCatName val="1"/>
            </c:dLbl>
            <c:dLbl>
              <c:idx val="3"/>
              <c:layout>
                <c:manualLayout>
                  <c:x val="1.1961849493385109E-2"/>
                  <c:y val="-3.0655193500480515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mtClean="0"/>
                      <a:t>H01</a:t>
                    </a:r>
                    <a:endParaRPr lang="en-US" altLang="ja-JP"/>
                  </a:p>
                </c:rich>
              </c:tx>
              <c:showCatName val="1"/>
            </c:dLbl>
            <c:dLbl>
              <c:idx val="4"/>
              <c:layout>
                <c:manualLayout>
                  <c:x val="3.1989333671307414E-2"/>
                  <c:y val="-2.44404647505897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 smtClean="0"/>
                      <a:t>H31</a:t>
                    </a:r>
                    <a:endParaRPr lang="en-US" altLang="ja-JP" dirty="0"/>
                  </a:p>
                </c:rich>
              </c:tx>
              <c:showCatName val="1"/>
            </c:dLbl>
            <c:dLbl>
              <c:idx val="5"/>
              <c:layout>
                <c:manualLayout>
                  <c:x val="2.4213376094892401E-2"/>
                  <c:y val="-7.400483387204804E-3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mtClean="0"/>
                      <a:t>H08</a:t>
                    </a:r>
                    <a:endParaRPr lang="en-US" altLang="ja-JP"/>
                  </a:p>
                </c:rich>
              </c:tx>
              <c:showCatName val="1"/>
            </c:dLbl>
            <c:dLbl>
              <c:idx val="6"/>
              <c:layout>
                <c:manualLayout>
                  <c:x val="3.241466905570721E-2"/>
                  <c:y val="3.2127777292449214E-3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smtClean="0"/>
                      <a:t>H09</a:t>
                    </a:r>
                    <a:endParaRPr lang="en-US" altLang="ja-JP"/>
                  </a:p>
                </c:rich>
              </c:tx>
              <c:showCatName val="1"/>
            </c:dLbl>
            <c:dLbl>
              <c:idx val="7"/>
              <c:layout>
                <c:manualLayout>
                  <c:x val="0.11963381288306701"/>
                  <c:y val="0.18628170408549508"/>
                </c:manualLayout>
              </c:layout>
              <c:showCatName val="1"/>
            </c:dLbl>
            <c:spPr>
              <a:solidFill>
                <a:srgbClr val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ja-JP"/>
              </a:p>
            </c:txPr>
            <c:showCatNam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Sheet1!$E$2:$E$9</c:f>
              <c:numCache>
                <c:formatCode>General</c:formatCode>
                <c:ptCount val="8"/>
                <c:pt idx="0">
                  <c:v>95</c:v>
                </c:pt>
                <c:pt idx="1">
                  <c:v>15</c:v>
                </c:pt>
                <c:pt idx="2">
                  <c:v>13</c:v>
                </c:pt>
                <c:pt idx="3">
                  <c:v>10</c:v>
                </c:pt>
                <c:pt idx="4">
                  <c:v>9</c:v>
                </c:pt>
                <c:pt idx="5">
                  <c:v>8</c:v>
                </c:pt>
                <c:pt idx="6">
                  <c:v>8</c:v>
                </c:pt>
                <c:pt idx="7">
                  <c:v>41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HNK</c:v>
                </c:pt>
              </c:strCache>
            </c:strRef>
          </c:tx>
          <c:spPr>
            <a:ln w="222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Sheet1!$H$2:$H$9</c:f>
              <c:numCache>
                <c:formatCode>General</c:formatCode>
                <c:ptCount val="8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HNK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Sheet1!$U$2:$U$9</c:f>
              <c:numCache>
                <c:formatCode>General</c:formatCode>
                <c:ptCount val="8"/>
                <c:pt idx="0">
                  <c:v>5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HNK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Sheet1!$Q$2:$Q$9</c:f>
              <c:numCache>
                <c:formatCode>General</c:formatCode>
                <c:ptCount val="8"/>
                <c:pt idx="0">
                  <c:v>12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HNK</c:v>
                </c:pt>
              </c:strCache>
            </c:strRef>
          </c:tx>
          <c:spPr>
            <a:ln w="19050" cap="flat" cmpd="sng" algn="ctr">
              <a:solidFill>
                <a:prstClr val="white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Sheet1!$K$2:$K$9</c:f>
              <c:numCache>
                <c:formatCode>General</c:formatCode>
                <c:ptCount val="8"/>
                <c:pt idx="0">
                  <c:v>5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HNK</c:v>
                </c:pt>
              </c:strCache>
            </c:strRef>
          </c:tx>
          <c:spPr>
            <a:ln w="19050" cap="flat" cmpd="sng" algn="ctr">
              <a:solidFill>
                <a:prstClr val="white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Sheet1!$R$2:$R$9</c:f>
              <c:numCache>
                <c:formatCode>General</c:formatCode>
                <c:ptCount val="8"/>
                <c:pt idx="0">
                  <c:v>2</c:v>
                </c:pt>
                <c:pt idx="1">
                  <c:v>4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HNK</c:v>
                </c:pt>
              </c:strCache>
            </c:strRef>
          </c:tx>
          <c:spPr>
            <a:ln w="19050" cap="flat" cmpd="sng" algn="ctr">
              <a:solidFill>
                <a:prstClr val="white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Sheet1!$L$2:$L$9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HNK</c:v>
                </c:pt>
              </c:strCache>
            </c:strRef>
          </c:tx>
          <c:spPr>
            <a:ln w="19050" cap="flat" cmpd="sng" algn="ctr">
              <a:solidFill>
                <a:prstClr val="white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Sheet1!$P$2:$P$9</c:f>
              <c:numCache>
                <c:formatCode>General</c:formatCode>
                <c:ptCount val="8"/>
                <c:pt idx="0">
                  <c:v>2</c:v>
                </c:pt>
                <c:pt idx="1">
                  <c:v>2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spPr>
    <a:ln w="19050" cap="flat" cmpd="sng" algn="ctr">
      <a:noFill/>
      <a:prstDash val="solid"/>
      <a:round/>
      <a:headEnd type="none" w="med" len="med"/>
      <a:tailEnd type="none" w="med" len="med"/>
    </a:ln>
  </c:sp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Sheet1!$H$1</c:f>
              <c:strCache>
                <c:ptCount val="1"/>
                <c:pt idx="0">
                  <c:v>HNK</c:v>
                </c:pt>
              </c:strCache>
            </c:strRef>
          </c:tx>
          <c:spPr>
            <a:ln w="19050" cap="flat" cmpd="sng" algn="ctr">
              <a:solidFill>
                <a:prstClr val="white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prstClr val="white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Sheet1!$N$2:$N$9</c:f>
              <c:numCache>
                <c:formatCode>General</c:formatCode>
                <c:ptCount val="8"/>
                <c:pt idx="0">
                  <c:v>0</c:v>
                </c:pt>
                <c:pt idx="1">
                  <c:v>2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chart>
    <c:title>
      <c:tx>
        <c:rich>
          <a:bodyPr/>
          <a:lstStyle/>
          <a:p>
            <a:pPr>
              <a:defRPr sz="2000">
                <a:latin typeface="ヒラギノ丸ゴ Pro W4"/>
                <a:ea typeface="ヒラギノ丸ゴ Pro W4"/>
                <a:cs typeface="ヒラギノ丸ゴ Pro W4"/>
              </a:defRPr>
            </a:pPr>
            <a:r>
              <a:rPr lang="ja-JP" sz="2000">
                <a:latin typeface="ヒラギノ丸ゴ Pro W4"/>
                <a:ea typeface="ヒラギノ丸ゴ Pro W4"/>
                <a:cs typeface="ヒラギノ丸ゴ Pro W4"/>
              </a:rPr>
              <a:t>３地区</a:t>
            </a:r>
            <a:r>
              <a:rPr lang="ja-JP" altLang="en-US" sz="2000">
                <a:latin typeface="ヒラギノ丸ゴ Pro W4"/>
                <a:ea typeface="ヒラギノ丸ゴ Pro W4"/>
                <a:cs typeface="ヒラギノ丸ゴ Pro W4"/>
              </a:rPr>
              <a:t>のカイネコとノラネコの</a:t>
            </a:r>
            <a:r>
              <a:rPr lang="ja-JP" sz="2000">
                <a:latin typeface="ヒラギノ丸ゴ Pro W4"/>
                <a:ea typeface="ヒラギノ丸ゴ Pro W4"/>
                <a:cs typeface="ヒラギノ丸ゴ Pro W4"/>
              </a:rPr>
              <a:t>割合</a:t>
            </a:r>
          </a:p>
        </c:rich>
      </c:tx>
    </c:title>
    <c:plotArea>
      <c:layout/>
      <c:barChart>
        <c:barDir val="col"/>
        <c:grouping val="percentStacked"/>
        <c:ser>
          <c:idx val="0"/>
          <c:order val="0"/>
          <c:tx>
            <c:strRef>
              <c:f>'基礎データ（生）'!$K$17</c:f>
              <c:strCache>
                <c:ptCount val="1"/>
                <c:pt idx="0">
                  <c:v>カイネコ</c:v>
                </c:pt>
              </c:strCache>
            </c:strRef>
          </c:tx>
          <c:spPr>
            <a:solidFill>
              <a:srgbClr val="000090"/>
            </a:solidFill>
          </c:spPr>
          <c:cat>
            <c:strRef>
              <c:f>'基礎データ（生）'!$A$27:$A$29</c:f>
              <c:strCache>
                <c:ptCount val="3"/>
                <c:pt idx="0">
                  <c:v>城野</c:v>
                </c:pt>
                <c:pt idx="1">
                  <c:v>春の町</c:v>
                </c:pt>
                <c:pt idx="2">
                  <c:v>柳町</c:v>
                </c:pt>
              </c:strCache>
            </c:strRef>
          </c:cat>
          <c:val>
            <c:numRef>
              <c:f>'基礎データ（生）'!$L$17:$N$17</c:f>
              <c:numCache>
                <c:formatCode>0.00</c:formatCode>
                <c:ptCount val="3"/>
                <c:pt idx="0">
                  <c:v>96.874999999999986</c:v>
                </c:pt>
                <c:pt idx="1">
                  <c:v>39.473684210526308</c:v>
                </c:pt>
                <c:pt idx="2">
                  <c:v>8.5714285714285712</c:v>
                </c:pt>
              </c:numCache>
            </c:numRef>
          </c:val>
        </c:ser>
        <c:ser>
          <c:idx val="1"/>
          <c:order val="1"/>
          <c:tx>
            <c:strRef>
              <c:f>'基礎データ（生）'!$K$18</c:f>
              <c:strCache>
                <c:ptCount val="1"/>
                <c:pt idx="0">
                  <c:v>ノラネコ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'基礎データ（生）'!$A$27:$A$29</c:f>
              <c:strCache>
                <c:ptCount val="3"/>
                <c:pt idx="0">
                  <c:v>城野</c:v>
                </c:pt>
                <c:pt idx="1">
                  <c:v>春の町</c:v>
                </c:pt>
                <c:pt idx="2">
                  <c:v>柳町</c:v>
                </c:pt>
              </c:strCache>
            </c:strRef>
          </c:cat>
          <c:val>
            <c:numRef>
              <c:f>'基礎データ（生）'!$L$18:$N$18</c:f>
              <c:numCache>
                <c:formatCode>0.00</c:formatCode>
                <c:ptCount val="3"/>
                <c:pt idx="0">
                  <c:v>3.125</c:v>
                </c:pt>
                <c:pt idx="1">
                  <c:v>60.526315789473692</c:v>
                </c:pt>
                <c:pt idx="2">
                  <c:v>85.714285714285694</c:v>
                </c:pt>
              </c:numCache>
            </c:numRef>
          </c:val>
        </c:ser>
        <c:ser>
          <c:idx val="3"/>
          <c:order val="2"/>
          <c:tx>
            <c:strRef>
              <c:f>'基礎データ（生）'!$K$20</c:f>
              <c:strCache>
                <c:ptCount val="1"/>
                <c:pt idx="0">
                  <c:v>不明</c:v>
                </c:pt>
              </c:strCache>
            </c:strRef>
          </c:tx>
          <c:spPr>
            <a:solidFill>
              <a:schemeClr val="tx1"/>
            </a:solidFill>
          </c:spPr>
          <c:cat>
            <c:strRef>
              <c:f>'基礎データ（生）'!$A$27:$A$29</c:f>
              <c:strCache>
                <c:ptCount val="3"/>
                <c:pt idx="0">
                  <c:v>城野</c:v>
                </c:pt>
                <c:pt idx="1">
                  <c:v>春の町</c:v>
                </c:pt>
                <c:pt idx="2">
                  <c:v>柳町</c:v>
                </c:pt>
              </c:strCache>
            </c:strRef>
          </c:cat>
          <c:val>
            <c:numRef>
              <c:f>'基礎データ（生）'!$L$20:$N$20</c:f>
              <c:numCache>
                <c:formatCode>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5.7142857142857046</c:v>
                </c:pt>
              </c:numCache>
            </c:numRef>
          </c:val>
        </c:ser>
        <c:overlap val="100"/>
        <c:axId val="39454208"/>
        <c:axId val="39455744"/>
      </c:barChart>
      <c:catAx>
        <c:axId val="3945420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>
                <a:latin typeface="ヒラギノ丸ゴ Pro W4"/>
                <a:ea typeface="ヒラギノ丸ゴ Pro W4"/>
                <a:cs typeface="ヒラギノ丸ゴ Pro W4"/>
              </a:defRPr>
            </a:pPr>
            <a:endParaRPr lang="ja-JP"/>
          </a:p>
        </c:txPr>
        <c:crossAx val="39455744"/>
        <c:crosses val="autoZero"/>
        <c:auto val="1"/>
        <c:lblAlgn val="ctr"/>
        <c:lblOffset val="100"/>
      </c:catAx>
      <c:valAx>
        <c:axId val="39455744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800">
                    <a:latin typeface="ヒラギノ丸ゴ Pro W4"/>
                    <a:ea typeface="ヒラギノ丸ゴ Pro W4"/>
                    <a:cs typeface="ヒラギノ丸ゴ Pro W4"/>
                  </a:defRPr>
                </a:pPr>
                <a:r>
                  <a:rPr lang="ja-JP" sz="1800">
                    <a:latin typeface="ヒラギノ丸ゴ Pro W4"/>
                    <a:ea typeface="ヒラギノ丸ゴ Pro W4"/>
                    <a:cs typeface="ヒラギノ丸ゴ Pro W4"/>
                  </a:rPr>
                  <a:t>ネコの割合（</a:t>
                </a:r>
                <a:r>
                  <a:rPr lang="en-US" sz="1800">
                    <a:latin typeface="ヒラギノ丸ゴ Pro W4"/>
                    <a:ea typeface="ヒラギノ丸ゴ Pro W4"/>
                    <a:cs typeface="ヒラギノ丸ゴ Pro W4"/>
                  </a:rPr>
                  <a:t>%)</a:t>
                </a:r>
              </a:p>
            </c:rich>
          </c:tx>
        </c:title>
        <c:numFmt formatCode="0%" sourceLinked="1"/>
        <c:tickLblPos val="nextTo"/>
        <c:txPr>
          <a:bodyPr/>
          <a:lstStyle/>
          <a:p>
            <a:pPr>
              <a:defRPr sz="1600"/>
            </a:pPr>
            <a:endParaRPr lang="ja-JP"/>
          </a:p>
        </c:txPr>
        <c:crossAx val="39454208"/>
        <c:crosses val="autoZero"/>
        <c:crossBetween val="between"/>
        <c:majorUnit val="0.2"/>
      </c:valAx>
    </c:plotArea>
    <c:legend>
      <c:legendPos val="r"/>
      <c:layout>
        <c:manualLayout>
          <c:xMode val="edge"/>
          <c:yMode val="edge"/>
          <c:x val="0.80594259163911719"/>
          <c:y val="0.46641525072523793"/>
          <c:w val="0.18176232440982407"/>
          <c:h val="0.24924608819345712"/>
        </c:manualLayout>
      </c:layout>
      <c:txPr>
        <a:bodyPr/>
        <a:lstStyle/>
        <a:p>
          <a:pPr>
            <a:defRPr sz="1300">
              <a:latin typeface="ヒラギノ丸ゴ Pro W4"/>
              <a:ea typeface="ヒラギノ丸ゴ Pro W4"/>
              <a:cs typeface="ヒラギノ丸ゴ Pro W4"/>
            </a:defRPr>
          </a:pPr>
          <a:endParaRPr lang="ja-JP"/>
        </a:p>
      </c:txPr>
    </c:legend>
    <c:plotVisOnly val="1"/>
    <c:dispBlanksAs val="gap"/>
  </c:chart>
  <c:spPr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Sheet1!$F$1</c:f>
              <c:strCache>
                <c:ptCount val="1"/>
                <c:pt idx="0">
                  <c:v>YOM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Sheet1!$F$2:$F$9</c:f>
              <c:numCache>
                <c:formatCode>General</c:formatCode>
                <c:ptCount val="8"/>
                <c:pt idx="0">
                  <c:v>14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Sheet1!$G$1</c:f>
              <c:strCache>
                <c:ptCount val="1"/>
                <c:pt idx="0">
                  <c:v>ICH</c:v>
                </c:pt>
              </c:strCache>
            </c:strRef>
          </c:tx>
          <c:spPr>
            <a:ln w="222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222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Sheet1!$G$2:$G$9</c:f>
              <c:numCache>
                <c:formatCode>General</c:formatCode>
                <c:ptCount val="8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Sheet1!$G$1</c:f>
              <c:strCache>
                <c:ptCount val="1"/>
                <c:pt idx="0">
                  <c:v>ICH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Sheet1!$J$2:$J$9</c:f>
              <c:numCache>
                <c:formatCode>General</c:formatCode>
                <c:ptCount val="8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Sheet1!$G$1</c:f>
              <c:strCache>
                <c:ptCount val="1"/>
                <c:pt idx="0">
                  <c:v>ICH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Sheet1!$S$2:$S$9</c:f>
              <c:numCache>
                <c:formatCode>General</c:formatCode>
                <c:ptCount val="8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Sheet1!$G$1</c:f>
              <c:strCache>
                <c:ptCount val="1"/>
                <c:pt idx="0">
                  <c:v>ICH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Sheet1!$T$2:$T$9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7</c:v>
                </c:pt>
                <c:pt idx="7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Sheet1!$G$1</c:f>
              <c:strCache>
                <c:ptCount val="1"/>
                <c:pt idx="0">
                  <c:v>ICH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Sheet1!$I$2:$I$9</c:f>
              <c:numCache>
                <c:formatCode>General</c:formatCode>
                <c:ptCount val="8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4</c:v>
                </c:pt>
                <c:pt idx="6">
                  <c:v>0</c:v>
                </c:pt>
                <c:pt idx="7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Sheet1!$G$1</c:f>
              <c:strCache>
                <c:ptCount val="1"/>
                <c:pt idx="0">
                  <c:v>ICH</c:v>
                </c:pt>
              </c:strCache>
            </c:strRef>
          </c:tx>
          <c:spPr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Sheet1!$O$2:$O$9</c:f>
              <c:numCache>
                <c:formatCode>General</c:formatCode>
                <c:ptCount val="8"/>
                <c:pt idx="0">
                  <c:v>14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ja-JP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Sheet1!$G$1</c:f>
              <c:strCache>
                <c:ptCount val="1"/>
                <c:pt idx="0">
                  <c:v>ICH</c:v>
                </c:pt>
              </c:strCache>
            </c:strRef>
          </c:tx>
          <c:spPr>
            <a:ln w="254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c:spPr>
          <c:dPt>
            <c:idx val="0"/>
            <c:spPr>
              <a:solidFill>
                <a:srgbClr val="FFFF00"/>
              </a:solidFill>
              <a:ln w="1905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1"/>
            <c:spPr>
              <a:solidFill>
                <a:srgbClr val="FF0000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2"/>
            <c:spPr>
              <a:solidFill>
                <a:srgbClr val="008000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3"/>
            <c:spPr>
              <a:solidFill>
                <a:srgbClr val="000090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4"/>
            <c:spPr>
              <a:solidFill>
                <a:srgbClr val="FF6600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5"/>
            <c:spPr>
              <a:solidFill>
                <a:srgbClr val="3366FF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6"/>
            <c:spPr>
              <a:solidFill>
                <a:srgbClr val="CCFFCC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Pt>
            <c:idx val="7"/>
            <c:spPr>
              <a:solidFill>
                <a:schemeClr val="tx1"/>
              </a:solidFill>
              <a:ln w="25400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dPt>
          <c:dLbls>
            <c:delete val="1"/>
          </c:dLbls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Sheet1!$M$2:$M$9</c:f>
              <c:numCache>
                <c:formatCode>General</c:formatCode>
                <c:ptCount val="8"/>
                <c:pt idx="0">
                  <c:v>8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Sheet1!$D$3</c:f>
              <c:strCache>
                <c:ptCount val="1"/>
                <c:pt idx="0">
                  <c:v>13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Sheet1!$E$3:$U$3</c:f>
              <c:numCache>
                <c:formatCode>General</c:formatCode>
                <c:ptCount val="17"/>
                <c:pt idx="0">
                  <c:v>15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6</c:v>
                </c:pt>
                <c:pt idx="8">
                  <c:v>0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0</c:v>
                </c:pt>
                <c:pt idx="13">
                  <c:v>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Sheet1!$D$4</c:f>
              <c:strCache>
                <c:ptCount val="1"/>
                <c:pt idx="0">
                  <c:v>14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Sheet1!$E$4:$U$4</c:f>
              <c:numCache>
                <c:formatCode>General</c:formatCode>
                <c:ptCount val="17"/>
                <c:pt idx="0">
                  <c:v>13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2</c:v>
                </c:pt>
                <c:pt idx="9">
                  <c:v>5</c:v>
                </c:pt>
                <c:pt idx="10">
                  <c:v>0</c:v>
                </c:pt>
                <c:pt idx="11">
                  <c:v>5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Sheet1!$D$5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Sheet1!$E$5:$U$5</c:f>
              <c:numCache>
                <c:formatCode>General</c:formatCode>
                <c:ptCount val="17"/>
                <c:pt idx="0">
                  <c:v>10</c:v>
                </c:pt>
                <c:pt idx="1">
                  <c:v>0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4"/>
          <c:order val="4"/>
          <c:tx>
            <c:strRef>
              <c:f>Sheet1!$D$6</c:f>
              <c:strCache>
                <c:ptCount val="1"/>
                <c:pt idx="0">
                  <c:v>31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Sheet1!$E$6:$U$6</c:f>
              <c:numCache>
                <c:formatCode>General</c:formatCode>
                <c:ptCount val="17"/>
                <c:pt idx="0">
                  <c:v>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</c:v>
                </c:pt>
                <c:pt idx="15">
                  <c:v>1</c:v>
                </c:pt>
                <c:pt idx="16">
                  <c:v>0</c:v>
                </c:pt>
              </c:numCache>
            </c:numRef>
          </c:val>
        </c:ser>
        <c:ser>
          <c:idx val="5"/>
          <c:order val="5"/>
          <c:tx>
            <c:strRef>
              <c:f>Sheet1!$D$7</c:f>
              <c:strCache>
                <c:ptCount val="1"/>
                <c:pt idx="0">
                  <c:v>8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Sheet1!$E$7:$U$7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</c:v>
                </c:pt>
                <c:pt idx="5">
                  <c:v>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</c:numCache>
            </c:numRef>
          </c:val>
        </c:ser>
        <c:ser>
          <c:idx val="6"/>
          <c:order val="6"/>
          <c:tx>
            <c:strRef>
              <c:f>Sheet1!$D$8</c:f>
              <c:strCache>
                <c:ptCount val="1"/>
                <c:pt idx="0">
                  <c:v>9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Sheet1!$E$8:$U$8</c:f>
              <c:numCache>
                <c:formatCode>General</c:formatCode>
                <c:ptCount val="17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7</c:v>
                </c:pt>
                <c:pt idx="16">
                  <c:v>0</c:v>
                </c:pt>
              </c:numCache>
            </c:numRef>
          </c:val>
        </c:ser>
        <c:ser>
          <c:idx val="7"/>
          <c:order val="7"/>
          <c:tx>
            <c:strRef>
              <c:f>Sheet1!$D$9</c:f>
              <c:strCache>
                <c:ptCount val="1"/>
                <c:pt idx="0">
                  <c:v>Others</c:v>
                </c:pt>
              </c:strCache>
            </c:strRef>
          </c:tx>
          <c:cat>
            <c:strRef>
              <c:f>Sheet1!$D$2:$D$9</c:f>
              <c:strCache>
                <c:ptCount val="8"/>
                <c:pt idx="0">
                  <c:v>0</c:v>
                </c:pt>
                <c:pt idx="1">
                  <c:v>13</c:v>
                </c:pt>
                <c:pt idx="2">
                  <c:v>14</c:v>
                </c:pt>
                <c:pt idx="3">
                  <c:v>1</c:v>
                </c:pt>
                <c:pt idx="4">
                  <c:v>31</c:v>
                </c:pt>
                <c:pt idx="5">
                  <c:v>8</c:v>
                </c:pt>
                <c:pt idx="6">
                  <c:v>9</c:v>
                </c:pt>
                <c:pt idx="7">
                  <c:v>Others</c:v>
                </c:pt>
              </c:strCache>
            </c:strRef>
          </c:cat>
          <c:val>
            <c:numRef>
              <c:f>Sheet1!$E$9:$U$9</c:f>
              <c:numCache>
                <c:formatCode>General</c:formatCode>
                <c:ptCount val="17"/>
                <c:pt idx="0">
                  <c:v>41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5</c:v>
                </c:pt>
                <c:pt idx="7">
                  <c:v>3</c:v>
                </c:pt>
                <c:pt idx="8">
                  <c:v>5</c:v>
                </c:pt>
                <c:pt idx="9">
                  <c:v>7</c:v>
                </c:pt>
                <c:pt idx="10">
                  <c:v>0</c:v>
                </c:pt>
                <c:pt idx="11">
                  <c:v>3</c:v>
                </c:pt>
                <c:pt idx="12">
                  <c:v>1</c:v>
                </c:pt>
                <c:pt idx="13">
                  <c:v>4</c:v>
                </c:pt>
                <c:pt idx="14">
                  <c:v>2</c:v>
                </c:pt>
                <c:pt idx="15">
                  <c:v>2</c:v>
                </c:pt>
                <c:pt idx="16">
                  <c:v>5</c:v>
                </c:pt>
              </c:numCache>
            </c:numRef>
          </c:val>
        </c:ser>
        <c:dLbls>
          <c:showCatName val="1"/>
        </c:dLbls>
        <c:firstSliceAng val="0"/>
      </c:pieChart>
    </c:plotArea>
    <c:plotVisOnly val="1"/>
    <c:dispBlanksAs val="zero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CE67548-5960-4DF0-889E-6ED8F67FDDBE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  <a:endParaRPr lang="ja-JP" altLang="en-US" noProof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F8829730-D074-43C5-815B-99418AD4C827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29699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DC55B1-1A01-4A3F-8BFB-6DB6D67A4FE5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2771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ABE913-6D77-4EB5-BF11-8C4C344499B7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584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F99303-43A0-42A5-A70D-5C45C971DE8B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1987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FFBE37-4E9D-4C20-AFAA-A17AD3151B8B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45059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D95843-E514-4ECD-BA45-43C5647D05E3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5299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6CE0D8-F417-49A0-B7C7-1491E9934CD0}" type="slidenum">
              <a:rPr lang="ja-JP" altLang="en-US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altLang="ja-JP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1AA8D-68DF-4D0A-BC40-F42CBDFC1EC4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2FC3D-975D-4600-BCD0-E38726C846F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9C091-168C-4F28-960B-9CF68A3FF704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5450-362B-43AB-BC0F-156AC19364D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5313A-FC22-48F1-8C70-15116BB38ADB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00C4E-EF16-4537-81FC-F8726B3B33DE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8D038-4A82-49B3-8C2B-DB89ED4A80D6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D72E-9F75-43F8-8527-D035D748CD7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809B0-5B81-47AA-A4FA-11EDBF3737BB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50C14-5262-4CC3-9E1A-675C7D3E7DF3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14196-AD29-471B-8578-754475576898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DBA9C-11D7-46C7-B71A-FCD9CDC06CAF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641EC7-28C0-4D3A-9ED2-2316BAB0B17C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BA48E-5EB6-4564-AA9A-157C60E76705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DA75-8308-4226-9305-B580DC65B91F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40BC-3D29-4890-AF38-859533F4B0F0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B3A55-768A-477E-A9ED-A1B1046CBCC1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CA9FD-4758-4B8B-9900-4ACF65F2C81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8EB0-3DB4-465F-8780-44EAF9640463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1FEAF-0BC5-4D61-BC02-A32D59F2DFEC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1B544-FA48-4C7A-A30A-77927C6C1797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1112E-2E9E-4047-BC9C-938682E9DA56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1689956-F42F-48F5-9F61-EAB9CF950D6A}" type="datetimeFigureOut">
              <a:rPr lang="ja-JP" altLang="en-US"/>
              <a:pPr>
                <a:defRPr/>
              </a:pPr>
              <a:t>2013/3/15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ECDD154-BAB1-4181-AB3D-C13EB24E3D3D}" type="slidenum">
              <a:rPr lang="ja-JP" altLang="en-US"/>
              <a:pPr>
                <a:defRPr/>
              </a:pPr>
              <a:t>&lt;#&gt;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13" Type="http://schemas.openxmlformats.org/officeDocument/2006/relationships/chart" Target="../charts/chart10.xml"/><Relationship Id="rId18" Type="http://schemas.openxmlformats.org/officeDocument/2006/relationships/chart" Target="../charts/chart15.xml"/><Relationship Id="rId3" Type="http://schemas.openxmlformats.org/officeDocument/2006/relationships/image" Target="../media/image11.jpeg"/><Relationship Id="rId21" Type="http://schemas.openxmlformats.org/officeDocument/2006/relationships/image" Target="../media/image12.jpeg"/><Relationship Id="rId7" Type="http://schemas.openxmlformats.org/officeDocument/2006/relationships/chart" Target="../charts/chart4.xml"/><Relationship Id="rId12" Type="http://schemas.openxmlformats.org/officeDocument/2006/relationships/chart" Target="../charts/chart9.xml"/><Relationship Id="rId17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6" Type="http://schemas.openxmlformats.org/officeDocument/2006/relationships/chart" Target="../charts/chart13.xml"/><Relationship Id="rId20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chart" Target="../charts/chart8.xml"/><Relationship Id="rId5" Type="http://schemas.openxmlformats.org/officeDocument/2006/relationships/chart" Target="../charts/chart2.xml"/><Relationship Id="rId15" Type="http://schemas.openxmlformats.org/officeDocument/2006/relationships/chart" Target="../charts/chart12.xml"/><Relationship Id="rId10" Type="http://schemas.openxmlformats.org/officeDocument/2006/relationships/chart" Target="../charts/chart7.xml"/><Relationship Id="rId19" Type="http://schemas.openxmlformats.org/officeDocument/2006/relationships/chart" Target="../charts/chart16.xml"/><Relationship Id="rId4" Type="http://schemas.openxmlformats.org/officeDocument/2006/relationships/chart" Target="../charts/chart1.xml"/><Relationship Id="rId9" Type="http://schemas.openxmlformats.org/officeDocument/2006/relationships/chart" Target="../charts/chart6.xml"/><Relationship Id="rId14" Type="http://schemas.openxmlformats.org/officeDocument/2006/relationships/chart" Target="../charts/char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図 3" descr="英彦山合宿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1708866" y="1034874"/>
            <a:ext cx="5339923" cy="7848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4500" spc="600" dirty="0">
                <a:solidFill>
                  <a:schemeClr val="bg1"/>
                </a:solidFill>
                <a:effectLst>
                  <a:glow rad="101600">
                    <a:schemeClr val="tx1"/>
                  </a:glow>
                </a:effectLst>
                <a:latin typeface="+mn-lt"/>
                <a:ea typeface="ヒラギノ丸ゴ Pro W4"/>
              </a:rPr>
              <a:t>「市民とともに」</a:t>
            </a:r>
            <a:endParaRPr lang="ja-JP" altLang="en-US" sz="4500" spc="600" dirty="0">
              <a:solidFill>
                <a:schemeClr val="bg1"/>
              </a:solidFill>
              <a:effectLst>
                <a:glow rad="101600">
                  <a:schemeClr val="tx1"/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2180" y="435583"/>
            <a:ext cx="876634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+mn-lt"/>
                <a:ea typeface="ヒラギノ丸ゴ Pro W4"/>
              </a:rPr>
              <a:t>2013.03.09  </a:t>
            </a:r>
            <a:r>
              <a:rPr lang="ja-JP" altLang="en-US" sz="16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+mn-lt"/>
                <a:ea typeface="ヒラギノ丸ゴ Pro W4"/>
              </a:rPr>
              <a:t>日本生態学会第６０回大会</a:t>
            </a:r>
            <a:r>
              <a:rPr lang="ja-JP" altLang="en-US" sz="19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+mn-lt"/>
                <a:ea typeface="ヒラギノ丸ゴ Pro W4"/>
              </a:rPr>
              <a:t>　</a:t>
            </a:r>
            <a:r>
              <a:rPr lang="ja-JP" altLang="en-US" sz="2000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+mn-lt"/>
                <a:ea typeface="ヒラギノ丸ゴ Pro W4"/>
              </a:rPr>
              <a:t>若手のためのキャリアパス支援フォーラム</a:t>
            </a:r>
            <a:endParaRPr lang="ja-JP" altLang="en-US" sz="2000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8501" y="5907542"/>
            <a:ext cx="7879080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北九州市立自然史・歴史博物館（いのちのたび博物館）　山根明弘</a:t>
            </a:r>
            <a:endParaRPr lang="ja-JP" altLang="en-US" sz="20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mtClean="0"/>
              <a:t>0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endParaRPr lang="ja-JP" altLang="en-US"/>
          </a:p>
        </p:txBody>
      </p:sp>
      <p:pic>
        <p:nvPicPr>
          <p:cNvPr id="23555" name="図 3" descr="IMG_043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8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4582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4583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4584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4585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4586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4587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4589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4592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2263775" y="1233488"/>
            <a:ext cx="234950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87501" y="2697099"/>
            <a:ext cx="465435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学位取得後、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87501" y="3218831"/>
            <a:ext cx="604691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科技庁の科学技術特別研究員として国立環境研へ（３年間）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587437" y="2697099"/>
            <a:ext cx="556563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結婚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268663" y="3749745"/>
            <a:ext cx="4147289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研究テーマ：イリオモテヤマネコの遺伝的多様性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228365" y="397085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長女誕生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87501" y="4294020"/>
            <a:ext cx="373102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228365" y="449407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長男誕生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87501" y="4872567"/>
            <a:ext cx="5330980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COE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研究員として京都大学霊長類研究所へ（２年間）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41526" y="5299248"/>
            <a:ext cx="4326826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研究テーマ：アラビア半島のマントヒヒの社会構造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606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5607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5608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5609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5610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5611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5613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5616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2263775" y="1233488"/>
            <a:ext cx="234950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87501" y="2697099"/>
            <a:ext cx="465435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学位取得後、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87501" y="3218831"/>
            <a:ext cx="604691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科技庁の科学技術特別研究員として国立環境研へ（３年間）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587437" y="2697099"/>
            <a:ext cx="556563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結婚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268663" y="3749745"/>
            <a:ext cx="4147289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研究テーマ：イリオモテヤマネコの遺伝的多様性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228365" y="397085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長女誕生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87501" y="4294020"/>
            <a:ext cx="373102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228365" y="449407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長男誕生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87501" y="4872567"/>
            <a:ext cx="5330980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COE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研究員として京都大学霊長類研究所へ（２年間）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41526" y="5299248"/>
            <a:ext cx="4326826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研究テーマ：アラビア半島のマントヒヒの社会構造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228365" y="5453136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次男誕生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6629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6630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6631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6632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6633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6634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6636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6639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2263775" y="1233488"/>
            <a:ext cx="234950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87501" y="2697099"/>
            <a:ext cx="465435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学位取得後、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87501" y="3218831"/>
            <a:ext cx="604691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科技庁の科学技術特別研究員として国立環境研へ（３年間）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587437" y="2697099"/>
            <a:ext cx="556563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結婚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268663" y="3749745"/>
            <a:ext cx="4147289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研究テーマ：イリオモテヤマネコの遺伝的多様性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228365" y="397085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長女誕生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87501" y="4294020"/>
            <a:ext cx="373102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228365" y="449407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長男誕生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87501" y="4872567"/>
            <a:ext cx="5330980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COE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研究員として京都大学霊長類研究所へ（２年間）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41526" y="5299248"/>
            <a:ext cx="4326826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研究テーマ：アラビア半島のマントヒヒの社会構造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8228365" y="5453136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次男誕生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9" name="円/楕円 48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2587501" y="5676900"/>
            <a:ext cx="476284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北九州市立自然史・歴史博物館に採用（現職）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図 1" descr="博物館全景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674140" y="510780"/>
            <a:ext cx="8199681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北九州市立自然史・歴史博物館（いのちのたび博物館）</a:t>
            </a:r>
            <a:endParaRPr lang="ja-JP" altLang="en-US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2494" y="1772993"/>
            <a:ext cx="8431327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100" b="1" dirty="0">
                <a:solidFill>
                  <a:schemeClr val="bg1"/>
                </a:solidFill>
                <a:effectLst>
                  <a:glow rad="2413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2100" b="1" dirty="0">
                <a:solidFill>
                  <a:schemeClr val="bg1"/>
                </a:solidFill>
                <a:effectLst>
                  <a:glow rad="2413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自然史、歴史、考古の３つの博物館が一緒になり</a:t>
            </a:r>
            <a:r>
              <a:rPr lang="en-US" altLang="ja-JP" sz="2100" b="1" dirty="0">
                <a:solidFill>
                  <a:schemeClr val="bg1"/>
                </a:solidFill>
                <a:effectLst>
                  <a:glow rad="2413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2002</a:t>
            </a:r>
            <a:r>
              <a:rPr lang="ja-JP" altLang="en-US" sz="2100" b="1" dirty="0">
                <a:solidFill>
                  <a:schemeClr val="bg1"/>
                </a:solidFill>
                <a:effectLst>
                  <a:glow rad="2413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年</a:t>
            </a:r>
            <a:r>
              <a:rPr lang="en-US" altLang="ja-JP" sz="2100" b="1" dirty="0">
                <a:solidFill>
                  <a:schemeClr val="bg1"/>
                </a:solidFill>
                <a:effectLst>
                  <a:glow rad="2413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10</a:t>
            </a:r>
            <a:r>
              <a:rPr lang="ja-JP" altLang="en-US" sz="2100" b="1" dirty="0">
                <a:solidFill>
                  <a:schemeClr val="bg1"/>
                </a:solidFill>
                <a:effectLst>
                  <a:glow rad="2413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月</a:t>
            </a:r>
            <a:r>
              <a:rPr lang="en-US" altLang="ja-JP" sz="2100" b="1" dirty="0">
                <a:solidFill>
                  <a:schemeClr val="bg1"/>
                </a:solidFill>
                <a:effectLst>
                  <a:glow rad="2413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OPEN</a:t>
            </a:r>
            <a:endParaRPr lang="ja-JP" altLang="en-US" sz="2100" b="1" dirty="0">
              <a:solidFill>
                <a:schemeClr val="bg1"/>
              </a:solidFill>
              <a:effectLst>
                <a:glow rad="2413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2494" y="3397301"/>
            <a:ext cx="70253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学芸員１８名（自然史系１１名、歴史系７名）</a:t>
            </a:r>
            <a:endParaRPr lang="ja-JP" altLang="en-US" sz="24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494" y="4930439"/>
            <a:ext cx="528115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年間来館者数</a:t>
            </a:r>
            <a:r>
              <a:rPr lang="en-US" altLang="ja-JP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 </a:t>
            </a:r>
            <a:r>
              <a:rPr lang="ja-JP" altLang="en-US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３０万人</a:t>
            </a:r>
            <a:r>
              <a:rPr lang="en-US" altLang="ja-JP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〜</a:t>
            </a:r>
            <a:r>
              <a:rPr lang="ja-JP" altLang="en-US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４０万人</a:t>
            </a:r>
            <a:endParaRPr lang="ja-JP" altLang="en-US" sz="24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図 1" descr="モルフォ蝶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488"/>
            <a:ext cx="9082088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355170" y="344957"/>
            <a:ext cx="4185761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9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博物館でのお仕事</a:t>
            </a:r>
            <a:endParaRPr lang="ja-JP" altLang="en-US" sz="39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15121" y="1540997"/>
            <a:ext cx="259558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調査・研究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5121" y="3960613"/>
            <a:ext cx="4647533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標本の収集・保存管理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5121" y="2715079"/>
            <a:ext cx="1467175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展示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15121" y="5035705"/>
            <a:ext cx="3057354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普及活動ほか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E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E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図 1" descr="03:06:06部会＠金剛西1-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674157" y="165530"/>
            <a:ext cx="75713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自然史友の会の方々に両生類・爬虫類について教わる</a:t>
            </a:r>
            <a:endParaRPr lang="ja-JP" altLang="en-US" sz="24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コンテンツ プレースホルダ 3" descr="北九州地図３.jpg"/>
          <p:cNvPicPr>
            <a:picLocks noGrp="1" noChangeAspect="1"/>
          </p:cNvPicPr>
          <p:nvPr>
            <p:ph idx="1"/>
          </p:nvPr>
        </p:nvPicPr>
        <p:blipFill>
          <a:blip r:embed="rId3">
            <a:lum contrast="6000"/>
          </a:blip>
          <a:srcRect l="-7976" r="-7976"/>
          <a:stretch>
            <a:fillRect/>
          </a:stretch>
        </p:blipFill>
        <p:spPr>
          <a:xfrm>
            <a:off x="-609600" y="592138"/>
            <a:ext cx="10391775" cy="5715000"/>
          </a:xfrm>
        </p:spPr>
      </p:pic>
      <p:sp>
        <p:nvSpPr>
          <p:cNvPr id="6" name="円/楕円 5"/>
          <p:cNvSpPr/>
          <p:nvPr/>
        </p:nvSpPr>
        <p:spPr>
          <a:xfrm>
            <a:off x="7162800" y="37941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3657600" y="50895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828800" y="33369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819400" y="56991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209800" y="13557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2133600" y="20669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/>
          </a:p>
        </p:txBody>
      </p:sp>
      <p:sp>
        <p:nvSpPr>
          <p:cNvPr id="14" name="円/楕円 13"/>
          <p:cNvSpPr/>
          <p:nvPr/>
        </p:nvSpPr>
        <p:spPr>
          <a:xfrm>
            <a:off x="4724400" y="26511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1943100" y="32607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6" name="円/楕円 15"/>
          <p:cNvSpPr/>
          <p:nvPr/>
        </p:nvSpPr>
        <p:spPr>
          <a:xfrm>
            <a:off x="1714500" y="1165225"/>
            <a:ext cx="112713" cy="11271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1600200" y="33750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1981200" y="1203325"/>
            <a:ext cx="112713" cy="112713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1066800" y="29178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2628900" y="18891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2800"/>
          </a:p>
        </p:txBody>
      </p:sp>
      <p:sp>
        <p:nvSpPr>
          <p:cNvPr id="22" name="円/楕円 21"/>
          <p:cNvSpPr/>
          <p:nvPr/>
        </p:nvSpPr>
        <p:spPr>
          <a:xfrm>
            <a:off x="1600200" y="32226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5" name="円/楕円 24"/>
          <p:cNvSpPr/>
          <p:nvPr/>
        </p:nvSpPr>
        <p:spPr>
          <a:xfrm>
            <a:off x="7391400" y="44418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6" name="円/楕円 25"/>
          <p:cNvSpPr/>
          <p:nvPr/>
        </p:nvSpPr>
        <p:spPr>
          <a:xfrm>
            <a:off x="6667500" y="4479925"/>
            <a:ext cx="112713" cy="112713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616700" y="4633913"/>
            <a:ext cx="325438" cy="215900"/>
          </a:xfrm>
          <a:prstGeom prst="rect">
            <a:avLst/>
          </a:prstGeom>
          <a:solidFill>
            <a:srgbClr val="FEFF9E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AM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019925" y="3906838"/>
            <a:ext cx="403225" cy="214312"/>
          </a:xfrm>
          <a:prstGeom prst="rect">
            <a:avLst/>
          </a:prstGeom>
          <a:solidFill>
            <a:srgbClr val="FEFF9E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YOM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272338" y="4592638"/>
            <a:ext cx="390525" cy="214312"/>
          </a:xfrm>
          <a:prstGeom prst="rect">
            <a:avLst/>
          </a:prstGeom>
          <a:solidFill>
            <a:srgbClr val="FEFF9E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TKM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732088" y="5849938"/>
            <a:ext cx="338137" cy="215900"/>
          </a:xfrm>
          <a:prstGeom prst="rect">
            <a:avLst/>
          </a:prstGeom>
          <a:solidFill>
            <a:srgbClr val="DFFFB3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SIT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532188" y="5302250"/>
            <a:ext cx="342900" cy="215900"/>
          </a:xfrm>
          <a:prstGeom prst="rect">
            <a:avLst/>
          </a:prstGeom>
          <a:solidFill>
            <a:srgbClr val="DFFFB3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ICH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54213" y="2205038"/>
            <a:ext cx="455612" cy="215900"/>
          </a:xfrm>
          <a:prstGeom prst="rect">
            <a:avLst/>
          </a:prstGeom>
          <a:solidFill>
            <a:srgbClr val="FFD5E8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TMHC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604963" y="2773363"/>
            <a:ext cx="376237" cy="215900"/>
          </a:xfrm>
          <a:prstGeom prst="rect">
            <a:avLst/>
          </a:prstGeom>
          <a:solidFill>
            <a:srgbClr val="D3F0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NDL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057400" y="3341688"/>
            <a:ext cx="376238" cy="215900"/>
          </a:xfrm>
          <a:prstGeom prst="rect">
            <a:avLst/>
          </a:prstGeom>
          <a:solidFill>
            <a:srgbClr val="D3F0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KSY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941513" y="3602038"/>
            <a:ext cx="376237" cy="215900"/>
          </a:xfrm>
          <a:prstGeom prst="rect">
            <a:avLst/>
          </a:prstGeom>
          <a:solidFill>
            <a:srgbClr val="D3F0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HNK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1235075" y="1165225"/>
            <a:ext cx="450850" cy="215900"/>
          </a:xfrm>
          <a:prstGeom prst="rect">
            <a:avLst/>
          </a:prstGeom>
          <a:solidFill>
            <a:srgbClr val="FFD5E8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TMD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882775" y="987425"/>
            <a:ext cx="350838" cy="215900"/>
          </a:xfrm>
          <a:prstGeom prst="rect">
            <a:avLst/>
          </a:prstGeom>
          <a:solidFill>
            <a:srgbClr val="FFD5E8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TMI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2382838" y="1277938"/>
            <a:ext cx="376237" cy="214312"/>
          </a:xfrm>
          <a:prstGeom prst="rect">
            <a:avLst/>
          </a:prstGeom>
          <a:solidFill>
            <a:srgbClr val="FFD5E8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TSN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768600" y="1792288"/>
            <a:ext cx="382588" cy="215900"/>
          </a:xfrm>
          <a:prstGeom prst="rect">
            <a:avLst/>
          </a:prstGeom>
          <a:solidFill>
            <a:srgbClr val="FFD5E8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GPA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4591050" y="2814638"/>
            <a:ext cx="379413" cy="21590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SHC</a:t>
            </a:r>
            <a:endParaRPr lang="ja-JP" altLang="en-US" sz="800" dirty="0">
              <a:latin typeface="+mj-ea"/>
              <a:ea typeface="+mj-ea"/>
            </a:endParaRPr>
          </a:p>
        </p:txBody>
      </p:sp>
      <p:graphicFrame>
        <p:nvGraphicFramePr>
          <p:cNvPr id="35" name="グラフ 34"/>
          <p:cNvGraphicFramePr/>
          <p:nvPr/>
        </p:nvGraphicFramePr>
        <p:xfrm>
          <a:off x="5279700" y="411131"/>
          <a:ext cx="4765651" cy="303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7" name="グラフ 36"/>
          <p:cNvGraphicFramePr>
            <a:graphicFrameLocks noChangeAspect="1"/>
          </p:cNvGraphicFramePr>
          <p:nvPr/>
        </p:nvGraphicFramePr>
        <p:xfrm>
          <a:off x="7314885" y="6337621"/>
          <a:ext cx="1152000" cy="6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グラフ 37"/>
          <p:cNvGraphicFramePr>
            <a:graphicFrameLocks noChangeAspect="1"/>
          </p:cNvGraphicFramePr>
          <p:nvPr/>
        </p:nvGraphicFramePr>
        <p:xfrm>
          <a:off x="2931600" y="6308824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9" name="グラフ 48"/>
          <p:cNvGraphicFramePr>
            <a:graphicFrameLocks noChangeAspect="1"/>
          </p:cNvGraphicFramePr>
          <p:nvPr/>
        </p:nvGraphicFramePr>
        <p:xfrm>
          <a:off x="3524402" y="6308824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0" name="グラフ 49"/>
          <p:cNvGraphicFramePr>
            <a:graphicFrameLocks noChangeAspect="1"/>
          </p:cNvGraphicFramePr>
          <p:nvPr/>
        </p:nvGraphicFramePr>
        <p:xfrm>
          <a:off x="5916316" y="6308823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1" name="グラフ 50"/>
          <p:cNvGraphicFramePr>
            <a:graphicFrameLocks noChangeAspect="1"/>
          </p:cNvGraphicFramePr>
          <p:nvPr/>
        </p:nvGraphicFramePr>
        <p:xfrm>
          <a:off x="6616835" y="6308822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2" name="グラフ 51"/>
          <p:cNvGraphicFramePr>
            <a:graphicFrameLocks noChangeAspect="1"/>
          </p:cNvGraphicFramePr>
          <p:nvPr/>
        </p:nvGraphicFramePr>
        <p:xfrm>
          <a:off x="7522368" y="51132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53" name="グラフ 52"/>
          <p:cNvGraphicFramePr>
            <a:graphicFrameLocks noChangeAspect="1"/>
          </p:cNvGraphicFramePr>
          <p:nvPr/>
        </p:nvGraphicFramePr>
        <p:xfrm>
          <a:off x="5962802" y="51125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54" name="グラフ 53"/>
          <p:cNvGraphicFramePr>
            <a:graphicFrameLocks noChangeAspect="1"/>
          </p:cNvGraphicFramePr>
          <p:nvPr/>
        </p:nvGraphicFramePr>
        <p:xfrm>
          <a:off x="4590801" y="51128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55" name="グラフ 54"/>
          <p:cNvGraphicFramePr>
            <a:graphicFrameLocks noChangeAspect="1"/>
          </p:cNvGraphicFramePr>
          <p:nvPr/>
        </p:nvGraphicFramePr>
        <p:xfrm>
          <a:off x="5467502" y="51126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56" name="グラフ 55"/>
          <p:cNvGraphicFramePr>
            <a:graphicFrameLocks noChangeAspect="1"/>
          </p:cNvGraphicFramePr>
          <p:nvPr/>
        </p:nvGraphicFramePr>
        <p:xfrm>
          <a:off x="5035702" y="51132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57" name="グラフ 56"/>
          <p:cNvGraphicFramePr>
            <a:graphicFrameLocks noChangeAspect="1"/>
          </p:cNvGraphicFramePr>
          <p:nvPr/>
        </p:nvGraphicFramePr>
        <p:xfrm>
          <a:off x="4124401" y="51129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58" name="グラフ 57"/>
          <p:cNvGraphicFramePr>
            <a:graphicFrameLocks noChangeAspect="1"/>
          </p:cNvGraphicFramePr>
          <p:nvPr/>
        </p:nvGraphicFramePr>
        <p:xfrm>
          <a:off x="1981200" y="51132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graphicFrame>
        <p:nvGraphicFramePr>
          <p:cNvPr id="59" name="グラフ 58"/>
          <p:cNvGraphicFramePr>
            <a:graphicFrameLocks noChangeAspect="1"/>
          </p:cNvGraphicFramePr>
          <p:nvPr/>
        </p:nvGraphicFramePr>
        <p:xfrm>
          <a:off x="1510798" y="51131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graphicFrame>
        <p:nvGraphicFramePr>
          <p:cNvPr id="60" name="グラフ 59"/>
          <p:cNvGraphicFramePr>
            <a:graphicFrameLocks noChangeAspect="1"/>
          </p:cNvGraphicFramePr>
          <p:nvPr/>
        </p:nvGraphicFramePr>
        <p:xfrm>
          <a:off x="1040650" y="51132"/>
          <a:ext cx="1199996" cy="719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61" name="グラフ 60"/>
          <p:cNvGraphicFramePr>
            <a:graphicFrameLocks noChangeAspect="1"/>
          </p:cNvGraphicFramePr>
          <p:nvPr/>
        </p:nvGraphicFramePr>
        <p:xfrm>
          <a:off x="570500" y="51131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graphicFrame>
        <p:nvGraphicFramePr>
          <p:cNvPr id="62" name="グラフ 61"/>
          <p:cNvGraphicFramePr>
            <a:graphicFrameLocks noChangeAspect="1"/>
          </p:cNvGraphicFramePr>
          <p:nvPr/>
        </p:nvGraphicFramePr>
        <p:xfrm>
          <a:off x="2451100" y="51130"/>
          <a:ext cx="1199998" cy="719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grpSp>
        <p:nvGrpSpPr>
          <p:cNvPr id="31793" name="図形グループ 63"/>
          <p:cNvGrpSpPr>
            <a:grpSpLocks/>
          </p:cNvGrpSpPr>
          <p:nvPr/>
        </p:nvGrpSpPr>
        <p:grpSpPr bwMode="auto">
          <a:xfrm>
            <a:off x="98425" y="5575300"/>
            <a:ext cx="2284413" cy="746125"/>
            <a:chOff x="59977" y="5350933"/>
            <a:chExt cx="2283942" cy="745067"/>
          </a:xfrm>
        </p:grpSpPr>
        <p:sp>
          <p:nvSpPr>
            <p:cNvPr id="65" name="正方形/長方形 64"/>
            <p:cNvSpPr/>
            <p:nvPr/>
          </p:nvSpPr>
          <p:spPr>
            <a:xfrm>
              <a:off x="59977" y="5350933"/>
              <a:ext cx="2237913" cy="745067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31823" name="図形グループ 83"/>
            <p:cNvGrpSpPr>
              <a:grpSpLocks/>
            </p:cNvGrpSpPr>
            <p:nvPr/>
          </p:nvGrpSpPr>
          <p:grpSpPr bwMode="auto">
            <a:xfrm>
              <a:off x="59977" y="5350933"/>
              <a:ext cx="2283942" cy="692460"/>
              <a:chOff x="144792" y="6047099"/>
              <a:chExt cx="2283942" cy="692460"/>
            </a:xfrm>
          </p:grpSpPr>
          <p:grpSp>
            <p:nvGrpSpPr>
              <p:cNvPr id="31824" name="図形グループ 82"/>
              <p:cNvGrpSpPr>
                <a:grpSpLocks/>
              </p:cNvGrpSpPr>
              <p:nvPr/>
            </p:nvGrpSpPr>
            <p:grpSpPr bwMode="auto">
              <a:xfrm>
                <a:off x="144792" y="6047099"/>
                <a:ext cx="2283942" cy="453171"/>
                <a:chOff x="4021419" y="6034396"/>
                <a:chExt cx="2283942" cy="453171"/>
              </a:xfrm>
            </p:grpSpPr>
            <p:grpSp>
              <p:nvGrpSpPr>
                <p:cNvPr id="31826" name="図形グループ 73"/>
                <p:cNvGrpSpPr>
                  <a:grpSpLocks/>
                </p:cNvGrpSpPr>
                <p:nvPr/>
              </p:nvGrpSpPr>
              <p:grpSpPr bwMode="auto">
                <a:xfrm>
                  <a:off x="4159250" y="6342173"/>
                  <a:ext cx="1996700" cy="142588"/>
                  <a:chOff x="4159250" y="6344979"/>
                  <a:chExt cx="1996700" cy="142588"/>
                </a:xfrm>
              </p:grpSpPr>
              <p:sp>
                <p:nvSpPr>
                  <p:cNvPr id="75" name="正方形/長方形 74"/>
                  <p:cNvSpPr/>
                  <p:nvPr/>
                </p:nvSpPr>
                <p:spPr>
                  <a:xfrm>
                    <a:off x="4661050" y="6419248"/>
                    <a:ext cx="496784" cy="68165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6" name="正方形/長方形 75"/>
                  <p:cNvSpPr/>
                  <p:nvPr/>
                </p:nvSpPr>
                <p:spPr>
                  <a:xfrm>
                    <a:off x="4159504" y="6344740"/>
                    <a:ext cx="496784" cy="68166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7" name="正方形/長方形 76"/>
                  <p:cNvSpPr/>
                  <p:nvPr/>
                </p:nvSpPr>
                <p:spPr>
                  <a:xfrm>
                    <a:off x="4159504" y="6419248"/>
                    <a:ext cx="496784" cy="68165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8" name="正方形/長方形 77"/>
                  <p:cNvSpPr/>
                  <p:nvPr/>
                </p:nvSpPr>
                <p:spPr>
                  <a:xfrm>
                    <a:off x="4661050" y="6344740"/>
                    <a:ext cx="496784" cy="68166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79" name="正方形/長方形 78"/>
                  <p:cNvSpPr/>
                  <p:nvPr/>
                </p:nvSpPr>
                <p:spPr>
                  <a:xfrm>
                    <a:off x="5157835" y="6419248"/>
                    <a:ext cx="998332" cy="68165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  <p:sp>
                <p:nvSpPr>
                  <p:cNvPr id="80" name="正方形/長方形 79"/>
                  <p:cNvSpPr/>
                  <p:nvPr/>
                </p:nvSpPr>
                <p:spPr>
                  <a:xfrm>
                    <a:off x="5157835" y="6344740"/>
                    <a:ext cx="998332" cy="68166"/>
                  </a:xfrm>
                  <a:prstGeom prst="rect">
                    <a:avLst/>
                  </a:prstGeom>
                  <a:solidFill>
                    <a:schemeClr val="tx1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ja-JP" altLang="en-US"/>
                  </a:p>
                </p:txBody>
              </p:sp>
            </p:grpSp>
            <p:sp>
              <p:nvSpPr>
                <p:cNvPr id="31827" name="テキスト ボックス 69"/>
                <p:cNvSpPr txBox="1">
                  <a:spLocks noChangeArrowheads="1"/>
                </p:cNvSpPr>
                <p:nvPr/>
              </p:nvSpPr>
              <p:spPr bwMode="auto">
                <a:xfrm>
                  <a:off x="4021419" y="6034396"/>
                  <a:ext cx="275661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b="1">
                      <a:latin typeface="Calibri" pitchFamily="34" charset="0"/>
                    </a:rPr>
                    <a:t>0</a:t>
                  </a:r>
                  <a:endParaRPr lang="ja-JP" altLang="en-US" sz="1400" b="1">
                    <a:latin typeface="Calibri" pitchFamily="34" charset="0"/>
                  </a:endParaRPr>
                </a:p>
              </p:txBody>
            </p:sp>
            <p:sp>
              <p:nvSpPr>
                <p:cNvPr id="71" name="正方形/長方形 70"/>
                <p:cNvSpPr/>
                <p:nvPr/>
              </p:nvSpPr>
              <p:spPr>
                <a:xfrm>
                  <a:off x="4661050" y="6419612"/>
                  <a:ext cx="496785" cy="68165"/>
                </a:xfrm>
                <a:prstGeom prst="rect">
                  <a:avLst/>
                </a:prstGeom>
                <a:solidFill>
                  <a:schemeClr val="tx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/>
                </a:p>
              </p:txBody>
            </p:sp>
            <p:sp>
              <p:nvSpPr>
                <p:cNvPr id="31829" name="テキスト ボックス 71"/>
                <p:cNvSpPr txBox="1">
                  <a:spLocks noChangeArrowheads="1"/>
                </p:cNvSpPr>
                <p:nvPr/>
              </p:nvSpPr>
              <p:spPr bwMode="auto">
                <a:xfrm>
                  <a:off x="4523070" y="6034396"/>
                  <a:ext cx="275661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b="1">
                      <a:latin typeface="Calibri" pitchFamily="34" charset="0"/>
                    </a:rPr>
                    <a:t>1</a:t>
                  </a:r>
                  <a:endParaRPr lang="ja-JP" altLang="en-US" sz="1400" b="1">
                    <a:latin typeface="Calibri" pitchFamily="34" charset="0"/>
                  </a:endParaRPr>
                </a:p>
              </p:txBody>
            </p:sp>
            <p:sp>
              <p:nvSpPr>
                <p:cNvPr id="31830" name="テキスト ボックス 72"/>
                <p:cNvSpPr txBox="1">
                  <a:spLocks noChangeArrowheads="1"/>
                </p:cNvSpPr>
                <p:nvPr/>
              </p:nvSpPr>
              <p:spPr bwMode="auto">
                <a:xfrm>
                  <a:off x="5019769" y="6034396"/>
                  <a:ext cx="275661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b="1">
                      <a:latin typeface="Calibri" pitchFamily="34" charset="0"/>
                    </a:rPr>
                    <a:t>2</a:t>
                  </a:r>
                  <a:endParaRPr lang="ja-JP" altLang="en-US" sz="1400" b="1">
                    <a:latin typeface="Calibri" pitchFamily="34" charset="0"/>
                  </a:endParaRPr>
                </a:p>
              </p:txBody>
            </p:sp>
            <p:sp>
              <p:nvSpPr>
                <p:cNvPr id="31831" name="テキスト ボックス 73"/>
                <p:cNvSpPr txBox="1">
                  <a:spLocks noChangeArrowheads="1"/>
                </p:cNvSpPr>
                <p:nvPr/>
              </p:nvSpPr>
              <p:spPr bwMode="auto">
                <a:xfrm>
                  <a:off x="6029700" y="6034396"/>
                  <a:ext cx="275661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400" b="1">
                      <a:latin typeface="Calibri" pitchFamily="34" charset="0"/>
                    </a:rPr>
                    <a:t>4</a:t>
                  </a:r>
                  <a:endParaRPr lang="ja-JP" altLang="en-US" sz="1400" b="1">
                    <a:latin typeface="Calibri" pitchFamily="34" charset="0"/>
                  </a:endParaRPr>
                </a:p>
              </p:txBody>
            </p:sp>
          </p:grpSp>
          <p:sp>
            <p:nvSpPr>
              <p:cNvPr id="31825" name="テキスト ボックス 67"/>
              <p:cNvSpPr txBox="1">
                <a:spLocks noChangeArrowheads="1"/>
              </p:cNvSpPr>
              <p:nvPr/>
            </p:nvSpPr>
            <p:spPr bwMode="auto">
              <a:xfrm>
                <a:off x="741283" y="6431782"/>
                <a:ext cx="979755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ja-JP" sz="1400" b="1">
                    <a:latin typeface="Calibri" pitchFamily="34" charset="0"/>
                  </a:rPr>
                  <a:t>kilometers</a:t>
                </a:r>
                <a:endParaRPr lang="ja-JP" altLang="en-US" sz="1400" b="1">
                  <a:latin typeface="Calibri" pitchFamily="34" charset="0"/>
                </a:endParaRPr>
              </a:p>
            </p:txBody>
          </p:sp>
        </p:grpSp>
      </p:grpSp>
      <p:sp>
        <p:nvSpPr>
          <p:cNvPr id="81" name="テキスト ボックス 80"/>
          <p:cNvSpPr txBox="1"/>
          <p:nvPr/>
        </p:nvSpPr>
        <p:spPr>
          <a:xfrm>
            <a:off x="617538" y="2881313"/>
            <a:ext cx="377825" cy="215900"/>
          </a:xfrm>
          <a:prstGeom prst="rect">
            <a:avLst/>
          </a:prstGeom>
          <a:solidFill>
            <a:srgbClr val="D3F0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TKC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1435100" y="3494088"/>
            <a:ext cx="376238" cy="215900"/>
          </a:xfrm>
          <a:prstGeom prst="rect">
            <a:avLst/>
          </a:prstGeom>
          <a:solidFill>
            <a:srgbClr val="D3F0FF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+mj-ea"/>
                <a:ea typeface="+mj-ea"/>
              </a:rPr>
              <a:t>FNH</a:t>
            </a:r>
            <a:endParaRPr lang="ja-JP" altLang="en-US" sz="800" dirty="0">
              <a:latin typeface="+mj-ea"/>
              <a:ea typeface="+mj-ea"/>
            </a:endParaRPr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95250" y="285750"/>
            <a:ext cx="846138" cy="307975"/>
          </a:xfrm>
          <a:prstGeom prst="rect">
            <a:avLst/>
          </a:prstGeom>
          <a:solidFill>
            <a:srgbClr val="FFD5E8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j-ea"/>
                <a:ea typeface="+mj-ea"/>
              </a:rPr>
              <a:t>NOWKM</a:t>
            </a:r>
            <a:endParaRPr lang="ja-JP" altLang="en-US" sz="1400" dirty="0">
              <a:latin typeface="+mj-ea"/>
              <a:ea typeface="+mj-ea"/>
            </a:endParaRPr>
          </a:p>
        </p:txBody>
      </p:sp>
      <p:sp>
        <p:nvSpPr>
          <p:cNvPr id="85" name="テキスト ボックス 84"/>
          <p:cNvSpPr txBox="1"/>
          <p:nvPr/>
        </p:nvSpPr>
        <p:spPr>
          <a:xfrm>
            <a:off x="2354263" y="0"/>
            <a:ext cx="466725" cy="215900"/>
          </a:xfrm>
          <a:prstGeom prst="rect">
            <a:avLst/>
          </a:prstGeom>
          <a:solidFill>
            <a:srgbClr val="FFD5E8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TMHC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995363" y="0"/>
            <a:ext cx="363537" cy="215900"/>
          </a:xfrm>
          <a:prstGeom prst="rect">
            <a:avLst/>
          </a:prstGeom>
          <a:solidFill>
            <a:srgbClr val="FFD5E8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TMI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1460500" y="0"/>
            <a:ext cx="388938" cy="215900"/>
          </a:xfrm>
          <a:prstGeom prst="rect">
            <a:avLst/>
          </a:prstGeom>
          <a:solidFill>
            <a:srgbClr val="FFD5E8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TSN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88" name="テキスト ボックス 87"/>
          <p:cNvSpPr txBox="1"/>
          <p:nvPr/>
        </p:nvSpPr>
        <p:spPr>
          <a:xfrm>
            <a:off x="1916113" y="0"/>
            <a:ext cx="388937" cy="215900"/>
          </a:xfrm>
          <a:prstGeom prst="rect">
            <a:avLst/>
          </a:prstGeom>
          <a:solidFill>
            <a:srgbClr val="FFD5E8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GPA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825750" y="0"/>
            <a:ext cx="450850" cy="215900"/>
          </a:xfrm>
          <a:prstGeom prst="rect">
            <a:avLst/>
          </a:prstGeom>
          <a:solidFill>
            <a:srgbClr val="FFD5E8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TMD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90" name="テキスト ボックス 89"/>
          <p:cNvSpPr txBox="1"/>
          <p:nvPr/>
        </p:nvSpPr>
        <p:spPr>
          <a:xfrm>
            <a:off x="3657600" y="285750"/>
            <a:ext cx="793750" cy="307975"/>
          </a:xfrm>
          <a:prstGeom prst="rect">
            <a:avLst/>
          </a:prstGeom>
          <a:solidFill>
            <a:srgbClr val="D3F0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j-ea"/>
                <a:ea typeface="+mj-ea"/>
              </a:rPr>
              <a:t>SOWKM</a:t>
            </a:r>
            <a:endParaRPr lang="ja-JP" altLang="en-US" sz="1400" dirty="0">
              <a:latin typeface="+mj-ea"/>
              <a:ea typeface="+mj-ea"/>
            </a:endParaRPr>
          </a:p>
        </p:txBody>
      </p:sp>
      <p:sp>
        <p:nvSpPr>
          <p:cNvPr id="91" name="テキスト ボックス 90"/>
          <p:cNvSpPr txBox="1"/>
          <p:nvPr/>
        </p:nvSpPr>
        <p:spPr>
          <a:xfrm>
            <a:off x="4502150" y="0"/>
            <a:ext cx="412750" cy="215900"/>
          </a:xfrm>
          <a:prstGeom prst="rect">
            <a:avLst/>
          </a:prstGeom>
          <a:solidFill>
            <a:srgbClr val="D3F0FF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NDL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92" name="テキスト ボックス 91"/>
          <p:cNvSpPr txBox="1"/>
          <p:nvPr/>
        </p:nvSpPr>
        <p:spPr>
          <a:xfrm>
            <a:off x="4995863" y="0"/>
            <a:ext cx="390525" cy="215900"/>
          </a:xfrm>
          <a:prstGeom prst="rect">
            <a:avLst/>
          </a:prstGeom>
          <a:solidFill>
            <a:srgbClr val="D3F0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FNH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5440363" y="0"/>
            <a:ext cx="390525" cy="215900"/>
          </a:xfrm>
          <a:prstGeom prst="rect">
            <a:avLst/>
          </a:prstGeom>
          <a:solidFill>
            <a:srgbClr val="D3F0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KSY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5872163" y="0"/>
            <a:ext cx="390525" cy="215900"/>
          </a:xfrm>
          <a:prstGeom prst="rect">
            <a:avLst/>
          </a:prstGeom>
          <a:solidFill>
            <a:srgbClr val="D3F0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HNK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6367463" y="0"/>
            <a:ext cx="390525" cy="215900"/>
          </a:xfrm>
          <a:prstGeom prst="rect">
            <a:avLst/>
          </a:prstGeom>
          <a:solidFill>
            <a:srgbClr val="D3F0F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TKC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7116763" y="285750"/>
            <a:ext cx="774700" cy="307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j-ea"/>
                <a:ea typeface="+mj-ea"/>
              </a:rPr>
              <a:t>EAWKM</a:t>
            </a:r>
            <a:endParaRPr lang="ja-JP" altLang="en-US" sz="1400" dirty="0">
              <a:latin typeface="+mj-ea"/>
              <a:ea typeface="+mj-ea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7927975" y="0"/>
            <a:ext cx="388938" cy="215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SHC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2322513" y="6550025"/>
            <a:ext cx="747712" cy="307975"/>
          </a:xfrm>
          <a:prstGeom prst="rect">
            <a:avLst/>
          </a:prstGeom>
          <a:solidFill>
            <a:srgbClr val="DFFFB3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j-ea"/>
                <a:ea typeface="+mj-ea"/>
              </a:rPr>
              <a:t>WEYHT</a:t>
            </a:r>
            <a:endParaRPr lang="ja-JP" altLang="en-US" sz="1400" dirty="0">
              <a:latin typeface="+mj-ea"/>
              <a:ea typeface="+mj-ea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3005138" y="6321425"/>
            <a:ext cx="352425" cy="214313"/>
          </a:xfrm>
          <a:prstGeom prst="rect">
            <a:avLst/>
          </a:prstGeom>
          <a:solidFill>
            <a:srgbClr val="DFFFB3"/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ICH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100" name="テキスト ボックス 99"/>
          <p:cNvSpPr txBox="1"/>
          <p:nvPr/>
        </p:nvSpPr>
        <p:spPr>
          <a:xfrm>
            <a:off x="3651250" y="6321425"/>
            <a:ext cx="350838" cy="214313"/>
          </a:xfrm>
          <a:prstGeom prst="rect">
            <a:avLst/>
          </a:prstGeom>
          <a:solidFill>
            <a:srgbClr val="DFFFB3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SIT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101" name="テキスト ボックス 100"/>
          <p:cNvSpPr txBox="1"/>
          <p:nvPr/>
        </p:nvSpPr>
        <p:spPr>
          <a:xfrm>
            <a:off x="5211763" y="6550025"/>
            <a:ext cx="750887" cy="307975"/>
          </a:xfrm>
          <a:prstGeom prst="rect">
            <a:avLst/>
          </a:prstGeom>
          <a:solidFill>
            <a:srgbClr val="FEFF9E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400" dirty="0">
                <a:latin typeface="+mj-ea"/>
                <a:ea typeface="+mj-ea"/>
              </a:rPr>
              <a:t>TOBAT</a:t>
            </a:r>
            <a:endParaRPr lang="ja-JP" altLang="en-US" sz="1400" dirty="0">
              <a:latin typeface="+mj-ea"/>
              <a:ea typeface="+mj-ea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6029325" y="6321425"/>
            <a:ext cx="338138" cy="214313"/>
          </a:xfrm>
          <a:prstGeom prst="rect">
            <a:avLst/>
          </a:prstGeom>
          <a:solidFill>
            <a:srgbClr val="FEFF9E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AM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713538" y="6308725"/>
            <a:ext cx="403225" cy="215900"/>
          </a:xfrm>
          <a:prstGeom prst="rect">
            <a:avLst/>
          </a:prstGeom>
          <a:solidFill>
            <a:srgbClr val="FEFF9E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TKM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488238" y="6308725"/>
            <a:ext cx="403225" cy="215900"/>
          </a:xfrm>
          <a:prstGeom prst="rect">
            <a:avLst/>
          </a:prstGeom>
          <a:solidFill>
            <a:srgbClr val="FEFF9E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>
                <a:latin typeface="+mj-ea"/>
                <a:ea typeface="+mj-ea"/>
              </a:rPr>
              <a:t>YOM</a:t>
            </a:r>
            <a:endParaRPr lang="ja-JP" altLang="en-US" sz="800" b="1" dirty="0">
              <a:latin typeface="+mj-ea"/>
              <a:ea typeface="+mj-ea"/>
            </a:endParaRPr>
          </a:p>
        </p:txBody>
      </p:sp>
      <p:sp>
        <p:nvSpPr>
          <p:cNvPr id="106" name="フリーフォーム 105"/>
          <p:cNvSpPr/>
          <p:nvPr/>
        </p:nvSpPr>
        <p:spPr>
          <a:xfrm>
            <a:off x="457200" y="3106738"/>
            <a:ext cx="2725738" cy="811212"/>
          </a:xfrm>
          <a:custGeom>
            <a:avLst/>
            <a:gdLst>
              <a:gd name="connsiteX0" fmla="*/ 2726267 w 2726267"/>
              <a:gd name="connsiteY0" fmla="*/ 626534 h 811389"/>
              <a:gd name="connsiteX1" fmla="*/ 2667000 w 2726267"/>
              <a:gd name="connsiteY1" fmla="*/ 524934 h 811389"/>
              <a:gd name="connsiteX2" fmla="*/ 2556933 w 2726267"/>
              <a:gd name="connsiteY2" fmla="*/ 491067 h 811389"/>
              <a:gd name="connsiteX3" fmla="*/ 2455333 w 2726267"/>
              <a:gd name="connsiteY3" fmla="*/ 457201 h 811389"/>
              <a:gd name="connsiteX4" fmla="*/ 2336800 w 2726267"/>
              <a:gd name="connsiteY4" fmla="*/ 397934 h 811389"/>
              <a:gd name="connsiteX5" fmla="*/ 2243667 w 2726267"/>
              <a:gd name="connsiteY5" fmla="*/ 313267 h 811389"/>
              <a:gd name="connsiteX6" fmla="*/ 2116667 w 2726267"/>
              <a:gd name="connsiteY6" fmla="*/ 194734 h 811389"/>
              <a:gd name="connsiteX7" fmla="*/ 1955800 w 2726267"/>
              <a:gd name="connsiteY7" fmla="*/ 118534 h 811389"/>
              <a:gd name="connsiteX8" fmla="*/ 1854200 w 2726267"/>
              <a:gd name="connsiteY8" fmla="*/ 67734 h 811389"/>
              <a:gd name="connsiteX9" fmla="*/ 1735667 w 2726267"/>
              <a:gd name="connsiteY9" fmla="*/ 76201 h 811389"/>
              <a:gd name="connsiteX10" fmla="*/ 1600200 w 2726267"/>
              <a:gd name="connsiteY10" fmla="*/ 84667 h 811389"/>
              <a:gd name="connsiteX11" fmla="*/ 1456267 w 2726267"/>
              <a:gd name="connsiteY11" fmla="*/ 76201 h 811389"/>
              <a:gd name="connsiteX12" fmla="*/ 1320800 w 2726267"/>
              <a:gd name="connsiteY12" fmla="*/ 8467 h 811389"/>
              <a:gd name="connsiteX13" fmla="*/ 1168400 w 2726267"/>
              <a:gd name="connsiteY13" fmla="*/ 25401 h 811389"/>
              <a:gd name="connsiteX14" fmla="*/ 1092200 w 2726267"/>
              <a:gd name="connsiteY14" fmla="*/ 33867 h 811389"/>
              <a:gd name="connsiteX15" fmla="*/ 999067 w 2726267"/>
              <a:gd name="connsiteY15" fmla="*/ 143934 h 811389"/>
              <a:gd name="connsiteX16" fmla="*/ 931333 w 2726267"/>
              <a:gd name="connsiteY16" fmla="*/ 245534 h 811389"/>
              <a:gd name="connsiteX17" fmla="*/ 829733 w 2726267"/>
              <a:gd name="connsiteY17" fmla="*/ 330201 h 811389"/>
              <a:gd name="connsiteX18" fmla="*/ 795867 w 2726267"/>
              <a:gd name="connsiteY18" fmla="*/ 397934 h 811389"/>
              <a:gd name="connsiteX19" fmla="*/ 821267 w 2726267"/>
              <a:gd name="connsiteY19" fmla="*/ 524934 h 811389"/>
              <a:gd name="connsiteX20" fmla="*/ 812800 w 2726267"/>
              <a:gd name="connsiteY20" fmla="*/ 626534 h 811389"/>
              <a:gd name="connsiteX21" fmla="*/ 745067 w 2726267"/>
              <a:gd name="connsiteY21" fmla="*/ 711201 h 811389"/>
              <a:gd name="connsiteX22" fmla="*/ 609600 w 2726267"/>
              <a:gd name="connsiteY22" fmla="*/ 795867 h 811389"/>
              <a:gd name="connsiteX23" fmla="*/ 482600 w 2726267"/>
              <a:gd name="connsiteY23" fmla="*/ 804334 h 811389"/>
              <a:gd name="connsiteX24" fmla="*/ 397933 w 2726267"/>
              <a:gd name="connsiteY24" fmla="*/ 762001 h 811389"/>
              <a:gd name="connsiteX25" fmla="*/ 279400 w 2726267"/>
              <a:gd name="connsiteY25" fmla="*/ 685801 h 811389"/>
              <a:gd name="connsiteX26" fmla="*/ 135467 w 2726267"/>
              <a:gd name="connsiteY26" fmla="*/ 635001 h 811389"/>
              <a:gd name="connsiteX27" fmla="*/ 0 w 2726267"/>
              <a:gd name="connsiteY27" fmla="*/ 524934 h 811389"/>
              <a:gd name="connsiteX28" fmla="*/ 0 w 2726267"/>
              <a:gd name="connsiteY28" fmla="*/ 524934 h 81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26267" h="811389">
                <a:moveTo>
                  <a:pt x="2726267" y="626534"/>
                </a:moveTo>
                <a:cubicBezTo>
                  <a:pt x="2710744" y="587023"/>
                  <a:pt x="2695222" y="547512"/>
                  <a:pt x="2667000" y="524934"/>
                </a:cubicBezTo>
                <a:cubicBezTo>
                  <a:pt x="2638778" y="502356"/>
                  <a:pt x="2592211" y="502356"/>
                  <a:pt x="2556933" y="491067"/>
                </a:cubicBezTo>
                <a:cubicBezTo>
                  <a:pt x="2521655" y="479778"/>
                  <a:pt x="2492022" y="472723"/>
                  <a:pt x="2455333" y="457201"/>
                </a:cubicBezTo>
                <a:cubicBezTo>
                  <a:pt x="2418644" y="441679"/>
                  <a:pt x="2372078" y="421923"/>
                  <a:pt x="2336800" y="397934"/>
                </a:cubicBezTo>
                <a:cubicBezTo>
                  <a:pt x="2301522" y="373945"/>
                  <a:pt x="2280356" y="347134"/>
                  <a:pt x="2243667" y="313267"/>
                </a:cubicBezTo>
                <a:cubicBezTo>
                  <a:pt x="2206978" y="279400"/>
                  <a:pt x="2164645" y="227189"/>
                  <a:pt x="2116667" y="194734"/>
                </a:cubicBezTo>
                <a:cubicBezTo>
                  <a:pt x="2068689" y="162279"/>
                  <a:pt x="1999545" y="139701"/>
                  <a:pt x="1955800" y="118534"/>
                </a:cubicBezTo>
                <a:cubicBezTo>
                  <a:pt x="1912055" y="97367"/>
                  <a:pt x="1890889" y="74790"/>
                  <a:pt x="1854200" y="67734"/>
                </a:cubicBezTo>
                <a:cubicBezTo>
                  <a:pt x="1817511" y="60679"/>
                  <a:pt x="1735667" y="76201"/>
                  <a:pt x="1735667" y="76201"/>
                </a:cubicBezTo>
                <a:cubicBezTo>
                  <a:pt x="1693334" y="79023"/>
                  <a:pt x="1646767" y="84667"/>
                  <a:pt x="1600200" y="84667"/>
                </a:cubicBezTo>
                <a:cubicBezTo>
                  <a:pt x="1553633" y="84667"/>
                  <a:pt x="1502834" y="88901"/>
                  <a:pt x="1456267" y="76201"/>
                </a:cubicBezTo>
                <a:cubicBezTo>
                  <a:pt x="1409700" y="63501"/>
                  <a:pt x="1368778" y="16934"/>
                  <a:pt x="1320800" y="8467"/>
                </a:cubicBezTo>
                <a:cubicBezTo>
                  <a:pt x="1272822" y="0"/>
                  <a:pt x="1168400" y="25401"/>
                  <a:pt x="1168400" y="25401"/>
                </a:cubicBezTo>
                <a:cubicBezTo>
                  <a:pt x="1130300" y="29634"/>
                  <a:pt x="1120422" y="14112"/>
                  <a:pt x="1092200" y="33867"/>
                </a:cubicBezTo>
                <a:cubicBezTo>
                  <a:pt x="1063978" y="53623"/>
                  <a:pt x="1025878" y="108656"/>
                  <a:pt x="999067" y="143934"/>
                </a:cubicBezTo>
                <a:cubicBezTo>
                  <a:pt x="972256" y="179212"/>
                  <a:pt x="959555" y="214490"/>
                  <a:pt x="931333" y="245534"/>
                </a:cubicBezTo>
                <a:cubicBezTo>
                  <a:pt x="903111" y="276578"/>
                  <a:pt x="852311" y="304801"/>
                  <a:pt x="829733" y="330201"/>
                </a:cubicBezTo>
                <a:cubicBezTo>
                  <a:pt x="807155" y="355601"/>
                  <a:pt x="797278" y="365479"/>
                  <a:pt x="795867" y="397934"/>
                </a:cubicBezTo>
                <a:cubicBezTo>
                  <a:pt x="794456" y="430389"/>
                  <a:pt x="818445" y="486834"/>
                  <a:pt x="821267" y="524934"/>
                </a:cubicBezTo>
                <a:cubicBezTo>
                  <a:pt x="824089" y="563034"/>
                  <a:pt x="825500" y="595490"/>
                  <a:pt x="812800" y="626534"/>
                </a:cubicBezTo>
                <a:cubicBezTo>
                  <a:pt x="800100" y="657579"/>
                  <a:pt x="778934" y="682979"/>
                  <a:pt x="745067" y="711201"/>
                </a:cubicBezTo>
                <a:cubicBezTo>
                  <a:pt x="711200" y="739423"/>
                  <a:pt x="653344" y="780345"/>
                  <a:pt x="609600" y="795867"/>
                </a:cubicBezTo>
                <a:cubicBezTo>
                  <a:pt x="565856" y="811389"/>
                  <a:pt x="517878" y="809978"/>
                  <a:pt x="482600" y="804334"/>
                </a:cubicBezTo>
                <a:cubicBezTo>
                  <a:pt x="447322" y="798690"/>
                  <a:pt x="431800" y="781756"/>
                  <a:pt x="397933" y="762001"/>
                </a:cubicBezTo>
                <a:cubicBezTo>
                  <a:pt x="364066" y="742246"/>
                  <a:pt x="323144" y="706968"/>
                  <a:pt x="279400" y="685801"/>
                </a:cubicBezTo>
                <a:cubicBezTo>
                  <a:pt x="235656" y="664634"/>
                  <a:pt x="182034" y="661812"/>
                  <a:pt x="135467" y="635001"/>
                </a:cubicBezTo>
                <a:cubicBezTo>
                  <a:pt x="88900" y="608190"/>
                  <a:pt x="0" y="524934"/>
                  <a:pt x="0" y="524934"/>
                </a:cubicBezTo>
                <a:lnTo>
                  <a:pt x="0" y="524934"/>
                </a:lnTo>
              </a:path>
            </a:pathLst>
          </a:cu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7" name="フリーフォーム 106"/>
          <p:cNvSpPr/>
          <p:nvPr/>
        </p:nvSpPr>
        <p:spPr>
          <a:xfrm>
            <a:off x="515938" y="1938338"/>
            <a:ext cx="1025525" cy="1177925"/>
          </a:xfrm>
          <a:custGeom>
            <a:avLst/>
            <a:gdLst>
              <a:gd name="connsiteX0" fmla="*/ 1024466 w 1024466"/>
              <a:gd name="connsiteY0" fmla="*/ 1176866 h 1176866"/>
              <a:gd name="connsiteX1" fmla="*/ 982133 w 1024466"/>
              <a:gd name="connsiteY1" fmla="*/ 1024466 h 1176866"/>
              <a:gd name="connsiteX2" fmla="*/ 863600 w 1024466"/>
              <a:gd name="connsiteY2" fmla="*/ 829733 h 1176866"/>
              <a:gd name="connsiteX3" fmla="*/ 795866 w 1024466"/>
              <a:gd name="connsiteY3" fmla="*/ 685800 h 1176866"/>
              <a:gd name="connsiteX4" fmla="*/ 635000 w 1024466"/>
              <a:gd name="connsiteY4" fmla="*/ 550333 h 1176866"/>
              <a:gd name="connsiteX5" fmla="*/ 474133 w 1024466"/>
              <a:gd name="connsiteY5" fmla="*/ 347133 h 1176866"/>
              <a:gd name="connsiteX6" fmla="*/ 364066 w 1024466"/>
              <a:gd name="connsiteY6" fmla="*/ 254000 h 1176866"/>
              <a:gd name="connsiteX7" fmla="*/ 287866 w 1024466"/>
              <a:gd name="connsiteY7" fmla="*/ 245533 h 1176866"/>
              <a:gd name="connsiteX8" fmla="*/ 194733 w 1024466"/>
              <a:gd name="connsiteY8" fmla="*/ 220133 h 1176866"/>
              <a:gd name="connsiteX9" fmla="*/ 118533 w 1024466"/>
              <a:gd name="connsiteY9" fmla="*/ 152400 h 1176866"/>
              <a:gd name="connsiteX10" fmla="*/ 0 w 1024466"/>
              <a:gd name="connsiteY10" fmla="*/ 0 h 1176866"/>
              <a:gd name="connsiteX11" fmla="*/ 0 w 1024466"/>
              <a:gd name="connsiteY11" fmla="*/ 0 h 117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24466" h="1176866">
                <a:moveTo>
                  <a:pt x="1024466" y="1176866"/>
                </a:moveTo>
                <a:cubicBezTo>
                  <a:pt x="1016705" y="1129593"/>
                  <a:pt x="1008944" y="1082321"/>
                  <a:pt x="982133" y="1024466"/>
                </a:cubicBezTo>
                <a:cubicBezTo>
                  <a:pt x="955322" y="966611"/>
                  <a:pt x="894644" y="886177"/>
                  <a:pt x="863600" y="829733"/>
                </a:cubicBezTo>
                <a:cubicBezTo>
                  <a:pt x="832556" y="773289"/>
                  <a:pt x="833966" y="732367"/>
                  <a:pt x="795866" y="685800"/>
                </a:cubicBezTo>
                <a:cubicBezTo>
                  <a:pt x="757766" y="639233"/>
                  <a:pt x="688622" y="606777"/>
                  <a:pt x="635000" y="550333"/>
                </a:cubicBezTo>
                <a:cubicBezTo>
                  <a:pt x="581378" y="493889"/>
                  <a:pt x="519289" y="396522"/>
                  <a:pt x="474133" y="347133"/>
                </a:cubicBezTo>
                <a:cubicBezTo>
                  <a:pt x="428977" y="297744"/>
                  <a:pt x="395110" y="270933"/>
                  <a:pt x="364066" y="254000"/>
                </a:cubicBezTo>
                <a:cubicBezTo>
                  <a:pt x="333022" y="237067"/>
                  <a:pt x="316088" y="251178"/>
                  <a:pt x="287866" y="245533"/>
                </a:cubicBezTo>
                <a:cubicBezTo>
                  <a:pt x="259644" y="239889"/>
                  <a:pt x="222955" y="235655"/>
                  <a:pt x="194733" y="220133"/>
                </a:cubicBezTo>
                <a:cubicBezTo>
                  <a:pt x="166511" y="204611"/>
                  <a:pt x="150989" y="189089"/>
                  <a:pt x="118533" y="152400"/>
                </a:cubicBezTo>
                <a:cubicBezTo>
                  <a:pt x="86078" y="115711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2239963" y="2814638"/>
            <a:ext cx="908050" cy="369887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chemeClr val="bg1"/>
                </a:solidFill>
                <a:latin typeface="ＭＳ Ｐゴシック" charset="-128"/>
                <a:ea typeface="Calibri (本文)"/>
                <a:cs typeface="Calibri (本文)"/>
              </a:rPr>
              <a:t>E-gawa</a:t>
            </a:r>
            <a:endParaRPr lang="ja-JP" altLang="en-US" b="1">
              <a:solidFill>
                <a:schemeClr val="bg1"/>
              </a:solidFill>
              <a:latin typeface="ＭＳ Ｐゴシック" charset="-128"/>
              <a:ea typeface="Calibri (本文)"/>
              <a:cs typeface="Calibri (本文)"/>
            </a:endParaRPr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6579984" y="5914423"/>
            <a:ext cx="247369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7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Yamane &amp; Nishida (2010)</a:t>
            </a:r>
            <a:endParaRPr lang="ja-JP" altLang="en-US" sz="17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pic>
        <p:nvPicPr>
          <p:cNvPr id="31821" name="図 108" descr="カスミ成体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3459163" y="3116263"/>
            <a:ext cx="2530475" cy="1895475"/>
          </a:xfrm>
          <a:prstGeom prst="rect">
            <a:avLst/>
          </a:prstGeom>
          <a:noFill/>
          <a:ln w="79375" algn="ctr">
            <a:solidFill>
              <a:srgbClr val="FFFF00"/>
            </a:solidFill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図 1" descr="0703_0440dk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21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図 1" descr="モルフォ蝶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488"/>
            <a:ext cx="9082088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355170" y="344957"/>
            <a:ext cx="4185761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9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博物館でのお仕事</a:t>
            </a:r>
            <a:endParaRPr lang="ja-JP" altLang="en-US" sz="39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15121" y="1540997"/>
            <a:ext cx="259558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調査・研究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5121" y="3960613"/>
            <a:ext cx="4647533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標本の収集・保存管理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5121" y="2715079"/>
            <a:ext cx="1467175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展示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15121" y="5035705"/>
            <a:ext cx="3057354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普及活動ほか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FFF0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2271713" y="1233488"/>
            <a:ext cx="236537" cy="234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370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5371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5372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5373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5374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5375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15377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15380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図 1" descr="1.チラシ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2475" y="0"/>
            <a:ext cx="4421188" cy="6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図 2" descr="frog a go go!008.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0"/>
            <a:ext cx="4373562" cy="6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テキスト ボックス 3"/>
          <p:cNvSpPr txBox="1">
            <a:spLocks noChangeArrowheads="1"/>
          </p:cNvSpPr>
          <p:nvPr/>
        </p:nvSpPr>
        <p:spPr bwMode="auto">
          <a:xfrm>
            <a:off x="1317625" y="6303963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>
                <a:latin typeface="ヒラギノ丸ゴ Pro W4"/>
                <a:ea typeface="ヒラギノ丸ゴ Pro W4"/>
                <a:cs typeface="ヒラギノ丸ゴ Pro W4"/>
              </a:rPr>
              <a:t>２００４年の夏</a:t>
            </a:r>
          </a:p>
        </p:txBody>
      </p:sp>
      <p:sp>
        <p:nvSpPr>
          <p:cNvPr id="36868" name="テキスト ボックス 4"/>
          <p:cNvSpPr txBox="1">
            <a:spLocks noChangeArrowheads="1"/>
          </p:cNvSpPr>
          <p:nvPr/>
        </p:nvSpPr>
        <p:spPr bwMode="auto">
          <a:xfrm>
            <a:off x="5940425" y="6303963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>
                <a:latin typeface="ヒラギノ丸ゴ Pro W4"/>
                <a:ea typeface="ヒラギノ丸ゴ Pro W4"/>
                <a:cs typeface="ヒラギノ丸ゴ Pro W4"/>
              </a:rPr>
              <a:t>２０１１年の夏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図 1" descr="12世界の曲頸類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459422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図 2" descr="4.セイホクネッタイガラガラヘビ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9775" y="384175"/>
            <a:ext cx="4594225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図 3" descr="8.世界の両生類＿ソバージュ.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43288"/>
            <a:ext cx="4549775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図 4" descr="23.橋元浩一コレクション.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9775" y="3443288"/>
            <a:ext cx="4551363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38857" y="384586"/>
            <a:ext cx="3390672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約８０種の生き物展示</a:t>
            </a:r>
            <a:endParaRPr lang="ja-JP" altLang="en-US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835954" y="384586"/>
            <a:ext cx="4044697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メキシコからガラガラヘビ</a:t>
            </a:r>
            <a:endParaRPr lang="ja-JP" altLang="en-US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38857" y="3443365"/>
            <a:ext cx="3711272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ソバージュネコメガエル</a:t>
            </a:r>
            <a:endParaRPr lang="ja-JP" altLang="en-US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88623" y="3443365"/>
            <a:ext cx="2749471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ヘビの標本の展示</a:t>
            </a:r>
            <a:endParaRPr lang="ja-JP" altLang="en-US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図 1" descr="28.佐々木氏カエルグッズ.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460851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図 2" descr="38.カエル検定.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663" y="0"/>
            <a:ext cx="460375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図 3" descr="21.入場者.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54400"/>
            <a:ext cx="4535488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図 4" descr="19.覗き込み.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35488" y="3454400"/>
            <a:ext cx="4533900" cy="302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638857" y="384586"/>
            <a:ext cx="3249608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世界のカエルグッズ</a:t>
            </a:r>
            <a:endParaRPr lang="en-US" altLang="ja-JP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佐々木顕教授の奥様より御寄贈</a:t>
            </a:r>
            <a:endParaRPr lang="ja-JP" altLang="en-US" sz="17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36325" y="384586"/>
            <a:ext cx="1787669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カエル検定</a:t>
            </a:r>
            <a:endParaRPr lang="ja-JP" altLang="en-US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97793" y="3453812"/>
            <a:ext cx="308289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お盆には来館者多数</a:t>
            </a:r>
            <a:endParaRPr lang="ja-JP" altLang="en-US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295124" y="3453811"/>
            <a:ext cx="2428870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家族で覗き込む</a:t>
            </a:r>
            <a:endParaRPr lang="ja-JP" altLang="en-US" sz="25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図 3" descr="39.記念撮影.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図 1" descr="モルフォ蝶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488"/>
            <a:ext cx="9082088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355170" y="344957"/>
            <a:ext cx="4185761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9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博物館でのお仕事</a:t>
            </a:r>
            <a:endParaRPr lang="ja-JP" altLang="en-US" sz="39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15121" y="1540997"/>
            <a:ext cx="259558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調査・研究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5121" y="3960613"/>
            <a:ext cx="4647533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標本の収集・保存管理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5121" y="2715079"/>
            <a:ext cx="1467175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展示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15121" y="5035705"/>
            <a:ext cx="3057354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普及活動ほか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E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E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&#10;図3-28.2c.JPG                                                  001DDAF1Macintosh HD                   ABA86258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2113" y="3151188"/>
            <a:ext cx="4941887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図 3" descr="IMG_736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862638" cy="390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図 1" descr="モルフォ蝶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4488"/>
            <a:ext cx="9082088" cy="605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355170" y="344957"/>
            <a:ext cx="4185761" cy="6924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9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博物館でのお仕事</a:t>
            </a:r>
            <a:endParaRPr lang="ja-JP" altLang="en-US" sz="39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15121" y="1540997"/>
            <a:ext cx="259558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調査・研究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15121" y="3960613"/>
            <a:ext cx="4647533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標本の収集・保存管理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15121" y="2715079"/>
            <a:ext cx="1467175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展示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15121" y="5035705"/>
            <a:ext cx="3057354" cy="569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● </a:t>
            </a:r>
            <a:r>
              <a:rPr lang="ja-JP" altLang="en-US" sz="3000" b="1" dirty="0">
                <a:solidFill>
                  <a:schemeClr val="bg1"/>
                </a:solidFill>
                <a:effectLst>
                  <a:glow rad="254000">
                    <a:schemeClr val="tx1">
                      <a:alpha val="91000"/>
                    </a:schemeClr>
                  </a:glow>
                </a:effectLst>
                <a:latin typeface="+mn-lt"/>
                <a:ea typeface="ＤＦＰ太丸ゴシック体"/>
              </a:rPr>
              <a:t>普及活動ほか</a:t>
            </a:r>
            <a:endParaRPr lang="ja-JP" altLang="en-US" sz="3000" b="1" dirty="0">
              <a:solidFill>
                <a:schemeClr val="bg1"/>
              </a:solidFill>
              <a:effectLst>
                <a:glow rad="254000">
                  <a:schemeClr val="tx1">
                    <a:alpha val="91000"/>
                  </a:schemeClr>
                </a:glow>
              </a:effectLst>
              <a:latin typeface="+mn-lt"/>
              <a:ea typeface="ＤＦＰ太丸ゴシック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E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E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図 3" descr="親子で野菜からDNA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1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図 4" descr="親子で野菜からDN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1913" y="3867150"/>
            <a:ext cx="4002087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図 5" descr="親子で野菜からDNA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1438" y="871538"/>
            <a:ext cx="3990975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0" y="0"/>
            <a:ext cx="9142413" cy="87153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博物館普及講座</a:t>
            </a:r>
            <a:r>
              <a:rPr lang="en-US" altLang="ja-JP" sz="1600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 </a:t>
            </a:r>
            <a:r>
              <a:rPr lang="ja-JP" altLang="en-US" sz="2200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「親子で、野菜から</a:t>
            </a:r>
            <a:r>
              <a:rPr lang="en-US" altLang="ja-JP" sz="2200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DNA</a:t>
            </a:r>
            <a:r>
              <a:rPr lang="ja-JP" altLang="en-US" sz="2200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をとり出してみよう！」</a:t>
            </a:r>
            <a:endParaRPr lang="ja-JP" altLang="en-US" sz="2200" dirty="0">
              <a:solidFill>
                <a:schemeClr val="tx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図 1" descr="frog a go go!0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6375" y="909638"/>
            <a:ext cx="5127625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図 2" descr="frog a go go!004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165475"/>
            <a:ext cx="5127625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正方形/長方形 3"/>
          <p:cNvSpPr>
            <a:spLocks noChangeArrowheads="1"/>
          </p:cNvSpPr>
          <p:nvPr/>
        </p:nvSpPr>
        <p:spPr bwMode="auto">
          <a:xfrm>
            <a:off x="0" y="0"/>
            <a:ext cx="40163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300">
                <a:latin typeface="ヒラギノ丸ゴ Pro W4"/>
                <a:ea typeface="ヒラギノ丸ゴ Pro W4"/>
                <a:cs typeface="ヒラギノ丸ゴ Pro W4"/>
              </a:rPr>
              <a:t>外部組織からの講演依頼等</a:t>
            </a:r>
            <a:endParaRPr lang="en-US" altLang="ja-JP" sz="2300">
              <a:latin typeface="ヒラギノ丸ゴ Pro W4"/>
              <a:ea typeface="ヒラギノ丸ゴ Pro W4"/>
              <a:cs typeface="ヒラギノ丸ゴ Pro W4"/>
            </a:endParaRPr>
          </a:p>
          <a:p>
            <a:endParaRPr lang="en-US" altLang="ja-JP" sz="230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ja-JP" sz="2300">
                <a:latin typeface="ヒラギノ丸ゴ Pro W4"/>
                <a:ea typeface="ヒラギノ丸ゴ Pro W4"/>
                <a:cs typeface="ヒラギノ丸ゴ Pro W4"/>
              </a:rPr>
              <a:t>・</a:t>
            </a:r>
            <a:r>
              <a:rPr lang="ja-JP" altLang="en-US" sz="2300">
                <a:latin typeface="ヒラギノ丸ゴ Pro W4"/>
                <a:ea typeface="ヒラギノ丸ゴ Pro W4"/>
                <a:cs typeface="ヒラギノ丸ゴ Pro W4"/>
              </a:rPr>
              <a:t>出前授業（小中学校）</a:t>
            </a:r>
            <a:endParaRPr lang="en-US" altLang="ja-JP" sz="230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ja-JP" sz="2300">
                <a:latin typeface="ヒラギノ丸ゴ Pro W4"/>
                <a:ea typeface="ヒラギノ丸ゴ Pro W4"/>
                <a:cs typeface="ヒラギノ丸ゴ Pro W4"/>
              </a:rPr>
              <a:t>・</a:t>
            </a:r>
            <a:r>
              <a:rPr lang="en-US" altLang="ja-JP" sz="2300">
                <a:latin typeface="ヒラギノ丸ゴ Pro W4"/>
                <a:ea typeface="ヒラギノ丸ゴ Pro W4"/>
                <a:cs typeface="ヒラギノ丸ゴ Pro W4"/>
              </a:rPr>
              <a:t>SSH/SPP</a:t>
            </a:r>
            <a:r>
              <a:rPr lang="ja-JP" altLang="en-US" sz="2300">
                <a:latin typeface="ヒラギノ丸ゴ Pro W4"/>
                <a:ea typeface="ヒラギノ丸ゴ Pro W4"/>
                <a:cs typeface="ヒラギノ丸ゴ Pro W4"/>
              </a:rPr>
              <a:t>事業（高校）</a:t>
            </a:r>
            <a:endParaRPr lang="en-US" altLang="ja-JP" sz="230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ja-JP" sz="2300">
                <a:latin typeface="ヒラギノ丸ゴ Pro W4"/>
                <a:ea typeface="ヒラギノ丸ゴ Pro W4"/>
                <a:cs typeface="ヒラギノ丸ゴ Pro W4"/>
              </a:rPr>
              <a:t>・</a:t>
            </a:r>
            <a:r>
              <a:rPr lang="ja-JP" altLang="en-US" sz="2300">
                <a:latin typeface="ヒラギノ丸ゴ Pro W4"/>
                <a:ea typeface="ヒラギノ丸ゴ Pro W4"/>
                <a:cs typeface="ヒラギノ丸ゴ Pro W4"/>
              </a:rPr>
              <a:t>非常勤講師（大学）</a:t>
            </a:r>
            <a:endParaRPr lang="en-US" altLang="ja-JP" sz="230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ja-JP" sz="2300">
                <a:latin typeface="ヒラギノ丸ゴ Pro W4"/>
                <a:ea typeface="ヒラギノ丸ゴ Pro W4"/>
                <a:cs typeface="ヒラギノ丸ゴ Pro W4"/>
              </a:rPr>
              <a:t>・</a:t>
            </a:r>
            <a:r>
              <a:rPr lang="ja-JP" altLang="en-US" sz="2300">
                <a:latin typeface="ヒラギノ丸ゴ Pro W4"/>
                <a:ea typeface="ヒラギノ丸ゴ Pro W4"/>
                <a:cs typeface="ヒラギノ丸ゴ Pro W4"/>
              </a:rPr>
              <a:t>市民講座・年長者大学</a:t>
            </a:r>
            <a:endParaRPr lang="en-US" altLang="ja-JP" sz="230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ja-JP" sz="2300">
                <a:latin typeface="ヒラギノ丸ゴ Pro W4"/>
                <a:ea typeface="ヒラギノ丸ゴ Pro W4"/>
                <a:cs typeface="ヒラギノ丸ゴ Pro W4"/>
              </a:rPr>
              <a:t>・</a:t>
            </a:r>
            <a:r>
              <a:rPr lang="ja-JP" altLang="en-US" sz="2300">
                <a:latin typeface="ヒラギノ丸ゴ Pro W4"/>
                <a:ea typeface="ヒラギノ丸ゴ Pro W4"/>
                <a:cs typeface="ヒラギノ丸ゴ Pro W4"/>
              </a:rPr>
              <a:t>サイエンスカフェ</a:t>
            </a:r>
            <a:endParaRPr lang="en-US" altLang="ja-JP" sz="2300">
              <a:latin typeface="ヒラギノ丸ゴ Pro W4"/>
              <a:ea typeface="ヒラギノ丸ゴ Pro W4"/>
              <a:cs typeface="ヒラギノ丸ゴ Pro W4"/>
            </a:endParaRPr>
          </a:p>
          <a:p>
            <a:r>
              <a:rPr lang="ja-JP" altLang="ja-JP" sz="2300">
                <a:latin typeface="ヒラギノ丸ゴ Pro W4"/>
                <a:ea typeface="ヒラギノ丸ゴ Pro W4"/>
                <a:cs typeface="ヒラギノ丸ゴ Pro W4"/>
              </a:rPr>
              <a:t>・</a:t>
            </a:r>
            <a:r>
              <a:rPr lang="ja-JP" altLang="en-US" sz="2300">
                <a:latin typeface="ヒラギノ丸ゴ Pro W4"/>
                <a:ea typeface="ヒラギノ丸ゴ Pro W4"/>
                <a:cs typeface="ヒラギノ丸ゴ Pro W4"/>
              </a:rPr>
              <a:t>いろいろ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図プレースホルダー 6"/>
          <p:cNvPicPr>
            <a:picLocks noChangeAspect="1"/>
          </p:cNvPicPr>
          <p:nvPr/>
        </p:nvPicPr>
        <p:blipFill>
          <a:blip r:embed="rId2"/>
          <a:srcRect l="5499" r="54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テキスト ボックス 5"/>
          <p:cNvSpPr txBox="1">
            <a:spLocks noChangeArrowheads="1"/>
          </p:cNvSpPr>
          <p:nvPr/>
        </p:nvSpPr>
        <p:spPr bwMode="auto">
          <a:xfrm>
            <a:off x="457200" y="393412"/>
            <a:ext cx="818119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en-US" altLang="ja-JP" sz="4000" b="1" dirty="0">
                <a:solidFill>
                  <a:schemeClr val="bg1"/>
                </a:solidFill>
                <a:effectLst>
                  <a:glow rad="127000">
                    <a:srgbClr val="000000">
                      <a:alpha val="50000"/>
                    </a:srgbClr>
                  </a:glow>
                </a:effectLst>
                <a:latin typeface="ヒラギノ丸ゴ Pro W4" pitchFamily="-111" charset="-128"/>
                <a:ea typeface="ヒラギノ丸ゴ Pro W4" pitchFamily="-111" charset="-128"/>
                <a:cs typeface="ヒラギノ丸ゴ Pro W4" pitchFamily="-111" charset="-128"/>
              </a:rPr>
              <a:t>『</a:t>
            </a:r>
            <a:r>
              <a:rPr lang="ja-JP" altLang="en-US" sz="4000" b="1" dirty="0">
                <a:solidFill>
                  <a:schemeClr val="bg1"/>
                </a:solidFill>
                <a:effectLst>
                  <a:glow rad="127000">
                    <a:srgbClr val="000000">
                      <a:alpha val="50000"/>
                    </a:srgbClr>
                  </a:glow>
                </a:effectLst>
                <a:latin typeface="ヒラギノ丸ゴ Pro W4" pitchFamily="-111" charset="-128"/>
                <a:ea typeface="ヒラギノ丸ゴ Pro W4" pitchFamily="-111" charset="-128"/>
                <a:cs typeface="ヒラギノ丸ゴ Pro W4" pitchFamily="-111" charset="-128"/>
              </a:rPr>
              <a:t>市民ボランティアとの猫調査</a:t>
            </a:r>
            <a:r>
              <a:rPr lang="en-US" altLang="ja-JP" sz="4000" b="1" dirty="0">
                <a:solidFill>
                  <a:schemeClr val="bg1"/>
                </a:solidFill>
                <a:effectLst>
                  <a:glow rad="127000">
                    <a:srgbClr val="000000">
                      <a:alpha val="50000"/>
                    </a:srgbClr>
                  </a:glow>
                </a:effectLst>
                <a:latin typeface="ヒラギノ丸ゴ Pro W4" pitchFamily="-111" charset="-128"/>
                <a:ea typeface="ヒラギノ丸ゴ Pro W4" pitchFamily="-111" charset="-128"/>
                <a:cs typeface="ヒラギノ丸ゴ Pro W4" pitchFamily="-111" charset="-128"/>
              </a:rPr>
              <a:t>』</a:t>
            </a:r>
            <a:endParaRPr lang="en-US" altLang="ja-JP" sz="4000" b="1" dirty="0">
              <a:solidFill>
                <a:schemeClr val="bg1"/>
              </a:solidFill>
              <a:effectLst>
                <a:glow rad="127000">
                  <a:srgbClr val="000000">
                    <a:alpha val="50000"/>
                  </a:srgbClr>
                </a:glow>
              </a:effectLst>
              <a:latin typeface="ヒラギノ丸ゴ Pro W4" pitchFamily="-111" charset="-128"/>
              <a:ea typeface="ヒラギノ丸ゴ Pro W4" pitchFamily="-111" charset="-128"/>
              <a:cs typeface="ヒラギノ丸ゴ Pro W4" pitchFamily="-11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調査の一コマ１.jpg                                             00057BEAMacintosh HD                   B8D14A0D: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0" y="282575"/>
            <a:ext cx="9147175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図 1" descr="IMG_459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図 3" descr="図２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" y="1057275"/>
            <a:ext cx="9090025" cy="465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図 3" descr="IMG_47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/>
        </p:nvGraphicFramePr>
        <p:xfrm>
          <a:off x="627063" y="1760538"/>
          <a:ext cx="8228012" cy="34337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7054"/>
                <a:gridCol w="2057054"/>
                <a:gridCol w="2057054"/>
                <a:gridCol w="2057054"/>
              </a:tblGrid>
              <a:tr h="6756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①</a:t>
                      </a:r>
                      <a:r>
                        <a:rPr kumimoji="1" lang="ja-JP" altLang="en-US" sz="2400" dirty="0" smtClean="0"/>
                        <a:t>城野地区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②</a:t>
                      </a:r>
                      <a:r>
                        <a:rPr kumimoji="1" lang="ja-JP" altLang="en-US" sz="2400" dirty="0" smtClean="0"/>
                        <a:t>春の町地区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/>
                        <a:t>③</a:t>
                      </a:r>
                      <a:r>
                        <a:rPr kumimoji="1" lang="ja-JP" altLang="en-US" sz="2400" dirty="0" smtClean="0"/>
                        <a:t>柳町地区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6756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街の特徴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住宅街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ja-JP" dirty="0" smtClean="0"/>
                        <a:t>（</a:t>
                      </a:r>
                      <a:r>
                        <a:rPr kumimoji="1" lang="ja-JP" altLang="en-US" dirty="0" smtClean="0"/>
                        <a:t>一戸建中心）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住宅街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ja-JP" altLang="ja-JP" dirty="0" smtClean="0"/>
                        <a:t>（</a:t>
                      </a:r>
                      <a:r>
                        <a:rPr kumimoji="1" lang="ja-JP" altLang="en-US" dirty="0" smtClean="0"/>
                        <a:t>集合住宅中心）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/>
                        <a:t>駅前の飲食店街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675640">
                <a:tc>
                  <a:txBody>
                    <a:bodyPr/>
                    <a:lstStyle/>
                    <a:p>
                      <a:r>
                        <a:rPr kumimoji="1" lang="ja-JP" altLang="en-US" dirty="0" smtClean="0"/>
                        <a:t>面積（ヘクタール）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4.9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5.9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10.3</a:t>
                      </a:r>
                      <a:endParaRPr kumimoji="1" lang="ja-JP" altLang="en-US" dirty="0"/>
                    </a:p>
                  </a:txBody>
                  <a:tcPr anchor="ctr"/>
                </a:tc>
              </a:tr>
              <a:tr h="675640">
                <a:tc>
                  <a:txBody>
                    <a:bodyPr/>
                    <a:lstStyle/>
                    <a:p>
                      <a:r>
                        <a:rPr kumimoji="1" lang="ja-JP" altLang="en-US" sz="2300" dirty="0" smtClean="0"/>
                        <a:t>ネコの数</a:t>
                      </a:r>
                      <a:endParaRPr kumimoji="1" lang="ja-JP" altLang="en-US" sz="2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32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38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 smtClean="0"/>
                        <a:t>70</a:t>
                      </a:r>
                      <a:endParaRPr kumimoji="1" lang="ja-JP" altLang="en-US" sz="2400" dirty="0"/>
                    </a:p>
                  </a:txBody>
                  <a:tcPr anchor="ctr"/>
                </a:tc>
              </a:tr>
              <a:tr h="675640">
                <a:tc>
                  <a:txBody>
                    <a:bodyPr/>
                    <a:lstStyle/>
                    <a:p>
                      <a:r>
                        <a:rPr kumimoji="1" lang="ja-JP" altLang="en-US" sz="2100" dirty="0" smtClean="0"/>
                        <a:t>ネコ密度（１ヘクタールあたり）</a:t>
                      </a:r>
                      <a:endParaRPr kumimoji="1" lang="en-US" altLang="ja-JP" sz="21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kumimoji="1" lang="en-US" altLang="ja-JP" sz="3200" dirty="0" smtClean="0">
                          <a:solidFill>
                            <a:schemeClr val="tx1"/>
                          </a:solidFill>
                        </a:rPr>
                        <a:t>.5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kumimoji="1" lang="en-US" altLang="ja-JP" sz="3200" dirty="0" smtClean="0">
                          <a:solidFill>
                            <a:schemeClr val="tx1"/>
                          </a:solidFill>
                        </a:rPr>
                        <a:t>.5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2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kumimoji="1" lang="en-US" altLang="ja-JP" sz="3200" dirty="0" smtClean="0">
                          <a:solidFill>
                            <a:schemeClr val="tx1"/>
                          </a:solidFill>
                        </a:rPr>
                        <a:t>.8</a:t>
                      </a:r>
                      <a:endParaRPr kumimoji="1" lang="ja-JP" alt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627063" y="512763"/>
            <a:ext cx="7874000" cy="7381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各地区のネコの数とネコ密度（ヘクタールあたり）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ここでの</a:t>
            </a:r>
            <a:r>
              <a:rPr lang="en-US" altLang="ja-JP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『</a:t>
            </a:r>
            <a:r>
              <a:rPr lang="ja-JP" altLang="en-US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ネコ</a:t>
            </a:r>
            <a:r>
              <a:rPr lang="en-US" altLang="ja-JP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』</a:t>
            </a:r>
            <a:r>
              <a:rPr lang="ja-JP" altLang="en-US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は屋外に徘徊可能なカイネコとノラネコ</a:t>
            </a:r>
            <a:endParaRPr lang="en-US" altLang="ja-JP" b="1" dirty="0">
              <a:solidFill>
                <a:schemeClr val="tx1"/>
              </a:solidFill>
              <a:latin typeface="ヒラギノ丸ゴ Pro W4"/>
              <a:ea typeface="ヒラギノ丸ゴ Pro W4"/>
              <a:cs typeface="ヒラギノ丸ゴ Pro W4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19225" y="5716588"/>
            <a:ext cx="6675438" cy="4000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面白いことにネコ密度は</a:t>
            </a:r>
            <a:r>
              <a:rPr lang="en-US" altLang="ja-JP" sz="2000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6.5〜6.8</a:t>
            </a:r>
            <a:r>
              <a:rPr lang="ja-JP" altLang="en-US" sz="2000" b="1" dirty="0">
                <a:solidFill>
                  <a:schemeClr val="tx1"/>
                </a:solidFill>
                <a:latin typeface="ヒラギノ丸ゴ Pro W4"/>
                <a:ea typeface="ヒラギノ丸ゴ Pro W4"/>
                <a:cs typeface="ヒラギノ丸ゴ Pro W4"/>
              </a:rPr>
              <a:t>匹／ヘクタール。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グラフ 5"/>
          <p:cNvGraphicFramePr/>
          <p:nvPr/>
        </p:nvGraphicFramePr>
        <p:xfrm>
          <a:off x="1439332" y="948267"/>
          <a:ext cx="6197599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図 5" descr="2011-0525_flier-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97388" cy="63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図 6" descr="2011-0525_flier-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6613" y="0"/>
            <a:ext cx="4497387" cy="636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図 1" descr="まちねこ調査風景2011.7.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371600" y="5943600"/>
            <a:ext cx="6985512" cy="66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3700" dirty="0">
                <a:solidFill>
                  <a:schemeClr val="accent6">
                    <a:lumMod val="1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長崎の町ねこ調査隊塾</a:t>
            </a:r>
            <a:r>
              <a:rPr lang="en-US" altLang="ja-JP" sz="3700" dirty="0">
                <a:solidFill>
                  <a:schemeClr val="accent6">
                    <a:lumMod val="1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 </a:t>
            </a:r>
            <a:r>
              <a:rPr lang="ja-JP" altLang="en-US" sz="3700" dirty="0">
                <a:solidFill>
                  <a:schemeClr val="accent6">
                    <a:lumMod val="1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ＤＦＰ太丸ゴシック体"/>
                <a:ea typeface="ＤＦＰ太丸ゴシック体"/>
                <a:cs typeface="ＤＦＰ太丸ゴシック体"/>
              </a:rPr>
              <a:t>調査風景</a:t>
            </a:r>
          </a:p>
        </p:txBody>
      </p:sp>
      <p:sp>
        <p:nvSpPr>
          <p:cNvPr id="56323" name="正方形/長方形 5"/>
          <p:cNvSpPr>
            <a:spLocks noChangeArrowheads="1"/>
          </p:cNvSpPr>
          <p:nvPr/>
        </p:nvSpPr>
        <p:spPr bwMode="auto">
          <a:xfrm>
            <a:off x="611188" y="203200"/>
            <a:ext cx="5791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700">
                <a:solidFill>
                  <a:schemeClr val="bg1"/>
                </a:solidFill>
                <a:latin typeface="ヒラギノ丸ゴ Pro W4"/>
                <a:ea typeface="ヒラギノ丸ゴ Pro W4"/>
                <a:cs typeface="ヒラギノ丸ゴ Pro W4"/>
              </a:rPr>
              <a:t>同様の猫調査が長崎へも飛び火！！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図 3" descr="IMG_579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7813"/>
            <a:ext cx="9144000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ネコ識別カード使用済み.jpg                                     00057BEAMacintosh HD                   B8D14A0D:"/>
          <p:cNvPicPr>
            <a:picLocks noChangeAspect="1" noChangeArrowheads="1"/>
          </p:cNvPicPr>
          <p:nvPr/>
        </p:nvPicPr>
        <p:blipFill>
          <a:blip r:embed="rId2">
            <a:lum bright="10000" contrast="28000"/>
          </a:blip>
          <a:srcRect/>
          <a:stretch>
            <a:fillRect/>
          </a:stretch>
        </p:blipFill>
        <p:spPr bwMode="auto">
          <a:xfrm>
            <a:off x="457200" y="2701925"/>
            <a:ext cx="8305800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3" descr="ネコ識別３.jpg                                                 00057BEAMacintosh HD                   B8D14A0D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914400"/>
            <a:ext cx="293687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ネコ識別２.jpg                                                 00057BEAMacintosh HD                   B8D14A0D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914400"/>
            <a:ext cx="2936875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ネコ識別１.jpg                                                 00057BEAMacintosh HD                   B8D14A0D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914400"/>
            <a:ext cx="2936875" cy="19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円/楕円 5"/>
          <p:cNvSpPr/>
          <p:nvPr/>
        </p:nvSpPr>
        <p:spPr>
          <a:xfrm>
            <a:off x="2271713" y="1233488"/>
            <a:ext cx="236537" cy="234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442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8443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8444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8445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8446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8447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18449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18452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9465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9466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9467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9468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9469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19470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19472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19475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2263775" y="1233488"/>
            <a:ext cx="234950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87501" y="2697099"/>
            <a:ext cx="465435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学位取得後、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587437" y="2697099"/>
            <a:ext cx="556563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結婚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0488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0489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0490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0491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0492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0493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0495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0498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2263775" y="1233488"/>
            <a:ext cx="234950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87501" y="2697099"/>
            <a:ext cx="465435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学位取得後、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87501" y="3218831"/>
            <a:ext cx="604691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科技庁の科学技術特別研究員として国立環境研に（３年間）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587437" y="2697099"/>
            <a:ext cx="556563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結婚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268663" y="3749745"/>
            <a:ext cx="4147289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研究テーマ：イリオモテヤマネコの遺伝的多様性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228365" y="397085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長女誕生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円/楕円 10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1511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1512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1513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1514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1515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1516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1518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1521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2263775" y="1233488"/>
            <a:ext cx="234950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87501" y="2697099"/>
            <a:ext cx="465435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学位取得後、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87501" y="3218831"/>
            <a:ext cx="604691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科技庁の科学技術特別研究員として国立環境研に（３年間）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587437" y="2697099"/>
            <a:ext cx="556563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結婚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268663" y="3749745"/>
            <a:ext cx="4147289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研究テーマ：イリオモテヤマネコの遺伝的多様性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228365" y="397085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長女誕生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87501" y="4294020"/>
            <a:ext cx="373102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228365" y="449407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長男誕生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直線コネクタ 28"/>
          <p:cNvCxnSpPr/>
          <p:nvPr/>
        </p:nvCxnSpPr>
        <p:spPr>
          <a:xfrm rot="16200000" flipH="1">
            <a:off x="2074863" y="6042025"/>
            <a:ext cx="612775" cy="9525"/>
          </a:xfrm>
          <a:prstGeom prst="line">
            <a:avLst/>
          </a:prstGeom>
          <a:ln w="63500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64945" y="203839"/>
            <a:ext cx="4993675" cy="4770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現職（博物館学芸員）に着くまで</a:t>
            </a:r>
            <a:endParaRPr lang="ja-JP" altLang="en-US" sz="25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cxnSp>
        <p:nvCxnSpPr>
          <p:cNvPr id="4" name="直線コネクタ 3"/>
          <p:cNvCxnSpPr>
            <a:endCxn id="17" idx="4"/>
          </p:cNvCxnSpPr>
          <p:nvPr/>
        </p:nvCxnSpPr>
        <p:spPr>
          <a:xfrm rot="16200000" flipH="1">
            <a:off x="73025" y="3659188"/>
            <a:ext cx="4625975" cy="9525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>
            <a:off x="2271713" y="5740400"/>
            <a:ext cx="236537" cy="23653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8" name="円/楕円 17"/>
          <p:cNvSpPr/>
          <p:nvPr/>
        </p:nvSpPr>
        <p:spPr>
          <a:xfrm>
            <a:off x="2271713" y="4933950"/>
            <a:ext cx="236537" cy="23495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22534" name="テキスト ボックス 22"/>
          <p:cNvSpPr txBox="1">
            <a:spLocks noChangeArrowheads="1"/>
          </p:cNvSpPr>
          <p:nvPr/>
        </p:nvSpPr>
        <p:spPr bwMode="auto">
          <a:xfrm>
            <a:off x="601663" y="1166813"/>
            <a:ext cx="1422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198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(22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2535" name="テキスト ボックス 23"/>
          <p:cNvSpPr txBox="1">
            <a:spLocks noChangeArrowheads="1"/>
          </p:cNvSpPr>
          <p:nvPr/>
        </p:nvSpPr>
        <p:spPr bwMode="auto">
          <a:xfrm>
            <a:off x="601663" y="2681288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94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(27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2536" name="テキスト ボックス 24"/>
          <p:cNvSpPr txBox="1">
            <a:spLocks noChangeArrowheads="1"/>
          </p:cNvSpPr>
          <p:nvPr/>
        </p:nvSpPr>
        <p:spPr bwMode="auto">
          <a:xfrm>
            <a:off x="601663" y="32035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95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(28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2537" name="テキスト ボックス 25"/>
          <p:cNvSpPr txBox="1">
            <a:spLocks noChangeArrowheads="1"/>
          </p:cNvSpPr>
          <p:nvPr/>
        </p:nvSpPr>
        <p:spPr bwMode="auto">
          <a:xfrm>
            <a:off x="601663" y="42783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19</a:t>
            </a:r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98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(31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2538" name="テキスト ボックス 26"/>
          <p:cNvSpPr txBox="1">
            <a:spLocks noChangeArrowheads="1"/>
          </p:cNvSpPr>
          <p:nvPr/>
        </p:nvSpPr>
        <p:spPr bwMode="auto">
          <a:xfrm>
            <a:off x="601663" y="4799013"/>
            <a:ext cx="142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2000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(33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22539" name="テキスト ボックス 27"/>
          <p:cNvSpPr txBox="1">
            <a:spLocks noChangeArrowheads="1"/>
          </p:cNvSpPr>
          <p:nvPr/>
        </p:nvSpPr>
        <p:spPr bwMode="auto">
          <a:xfrm>
            <a:off x="601663" y="5607050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2002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(35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587501" y="1166459"/>
            <a:ext cx="4980851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九州大学大学院理学研究科生物学専攻（５年間）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2541" name="テキスト ボックス 34"/>
          <p:cNvSpPr txBox="1">
            <a:spLocks noChangeArrowheads="1"/>
          </p:cNvSpPr>
          <p:nvPr/>
        </p:nvSpPr>
        <p:spPr bwMode="auto">
          <a:xfrm>
            <a:off x="601663" y="6353175"/>
            <a:ext cx="142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ＭＳ 明朝" pitchFamily="17" charset="-128"/>
                <a:ea typeface="ＭＳ 明朝" pitchFamily="17" charset="-128"/>
              </a:rPr>
              <a:t>2013</a:t>
            </a:r>
            <a:r>
              <a:rPr lang="ja-JP" altLang="en-US" b="1">
                <a:latin typeface="ＭＳ 明朝" pitchFamily="17" charset="-128"/>
                <a:ea typeface="ＭＳ 明朝" pitchFamily="17" charset="-128"/>
              </a:rPr>
              <a:t>年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(46</a:t>
            </a:r>
            <a:r>
              <a:rPr lang="ja-JP" altLang="en-US" sz="1400" b="1">
                <a:latin typeface="ＭＳ 明朝" pitchFamily="17" charset="-128"/>
                <a:ea typeface="ＭＳ 明朝" pitchFamily="17" charset="-128"/>
              </a:rPr>
              <a:t>歳</a:t>
            </a:r>
            <a:r>
              <a:rPr lang="en-US" altLang="ja-JP" sz="1400" b="1">
                <a:latin typeface="ＭＳ 明朝" pitchFamily="17" charset="-128"/>
                <a:ea typeface="ＭＳ 明朝" pitchFamily="17" charset="-128"/>
              </a:rPr>
              <a:t>)</a:t>
            </a:r>
            <a:endParaRPr lang="ja-JP" altLang="en-US" sz="1400" b="1">
              <a:latin typeface="ＭＳ 明朝" pitchFamily="17" charset="-128"/>
              <a:ea typeface="ＭＳ 明朝" pitchFamily="17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981322" y="2180633"/>
            <a:ext cx="4955203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漁村（福岡県相の島）／２００個体の識別／親子判定</a:t>
            </a:r>
            <a:r>
              <a:rPr lang="en-US" altLang="ja-JP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(DNA)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3721836" y="1672802"/>
            <a:ext cx="3236784" cy="353943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研究テーマ：ノラネコの生態学</a:t>
            </a:r>
            <a:endParaRPr lang="ja-JP" altLang="en-US" sz="17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22544" name="テキスト ボックス 38"/>
          <p:cNvSpPr txBox="1">
            <a:spLocks noChangeArrowheads="1"/>
          </p:cNvSpPr>
          <p:nvPr/>
        </p:nvSpPr>
        <p:spPr bwMode="auto">
          <a:xfrm>
            <a:off x="2024063" y="6415088"/>
            <a:ext cx="731837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900" b="1">
                <a:latin typeface="ＭＳ 明朝" pitchFamily="17" charset="-128"/>
                <a:ea typeface="ＭＳ 明朝" pitchFamily="17" charset="-128"/>
              </a:rPr>
              <a:t>現在</a:t>
            </a:r>
          </a:p>
        </p:txBody>
      </p:sp>
      <p:sp>
        <p:nvSpPr>
          <p:cNvPr id="22" name="円/楕円 21"/>
          <p:cNvSpPr/>
          <p:nvPr/>
        </p:nvSpPr>
        <p:spPr>
          <a:xfrm>
            <a:off x="2263775" y="1233488"/>
            <a:ext cx="234950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2587501" y="2697099"/>
            <a:ext cx="465435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2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学位取得後、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587501" y="3218831"/>
            <a:ext cx="6046912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科技庁の科学技術特別研究員として国立環境研へ（３年間）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2" name="円/楕円 31"/>
          <p:cNvSpPr/>
          <p:nvPr/>
        </p:nvSpPr>
        <p:spPr>
          <a:xfrm>
            <a:off x="2271713" y="2816225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8587437" y="2697099"/>
            <a:ext cx="556563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結婚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268663" y="3749745"/>
            <a:ext cx="4147289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研究テーマ：イリオモテヤマネコの遺伝的多様性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8228365" y="397085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長女誕生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1" name="円/楕円 40"/>
          <p:cNvSpPr/>
          <p:nvPr/>
        </p:nvSpPr>
        <p:spPr>
          <a:xfrm>
            <a:off x="2271713" y="3328988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2587501" y="4294020"/>
            <a:ext cx="3731028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九州大学理学部研究生（１</a:t>
            </a: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.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５年間）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228365" y="4494074"/>
            <a:ext cx="915635" cy="307777"/>
          </a:xfrm>
          <a:prstGeom prst="rect">
            <a:avLst/>
          </a:prstGeom>
          <a:solidFill>
            <a:srgbClr val="FFBFF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長男誕生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2271713" y="4413250"/>
            <a:ext cx="236537" cy="2349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587501" y="4872567"/>
            <a:ext cx="5330980" cy="3539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COE</a:t>
            </a:r>
            <a:r>
              <a:rPr lang="ja-JP" altLang="en-US" sz="1700" b="1" u="sng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研究員として京都大学霊長類研究所へ（２年間）</a:t>
            </a:r>
            <a:endParaRPr lang="ja-JP" altLang="en-US" sz="1700" b="1" u="sng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3241526" y="5299248"/>
            <a:ext cx="4326826" cy="307777"/>
          </a:xfrm>
          <a:prstGeom prst="rect">
            <a:avLst/>
          </a:prstGeom>
          <a:solidFill>
            <a:srgbClr val="FFFECF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400" b="1" dirty="0">
                <a:effectLst>
                  <a:glow rad="152400">
                    <a:schemeClr val="bg1">
                      <a:alpha val="87000"/>
                    </a:schemeClr>
                  </a:glow>
                </a:effectLst>
                <a:latin typeface="+mn-lt"/>
                <a:ea typeface="ヒラギノ丸ゴ Pro W4"/>
              </a:rPr>
              <a:t>研究テーマ：アラビア半島のマントヒヒの社会構造</a:t>
            </a:r>
            <a:endParaRPr lang="ja-JP" altLang="en-US" sz="1400" b="1" dirty="0">
              <a:effectLst>
                <a:glow rad="152400">
                  <a:schemeClr val="bg1">
                    <a:alpha val="87000"/>
                  </a:schemeClr>
                </a:glow>
              </a:effectLst>
              <a:latin typeface="+mn-lt"/>
              <a:ea typeface="ヒラギノ丸ゴ Pro W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591</Words>
  <Application>Microsoft Office PowerPoint</Application>
  <PresentationFormat>画面に合わせる (4:3)</PresentationFormat>
  <Paragraphs>158</Paragraphs>
  <Slides>37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Calibri</vt:lpstr>
      <vt:lpstr>ＭＳ Ｐゴシック</vt:lpstr>
      <vt:lpstr>Arial</vt:lpstr>
      <vt:lpstr>ＭＳ 明朝</vt:lpstr>
      <vt:lpstr>Calibri (本文)</vt:lpstr>
      <vt:lpstr>ヒラギノ丸ゴ Pro W4</vt:lpstr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</vt:vector>
  </TitlesOfParts>
  <Company>北九州市教育委員会自然史・歴史博物館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山根 明弘</dc:creator>
  <cp:lastModifiedBy>Hiroaki</cp:lastModifiedBy>
  <cp:revision>37</cp:revision>
  <dcterms:created xsi:type="dcterms:W3CDTF">2013-03-07T00:02:00Z</dcterms:created>
  <dcterms:modified xsi:type="dcterms:W3CDTF">2013-03-15T04:50:21Z</dcterms:modified>
</cp:coreProperties>
</file>