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2" r:id="rId4"/>
    <p:sldId id="257" r:id="rId5"/>
    <p:sldId id="258" r:id="rId6"/>
    <p:sldId id="259" r:id="rId7"/>
    <p:sldId id="260" r:id="rId8"/>
    <p:sldId id="262" r:id="rId9"/>
    <p:sldId id="261" r:id="rId10"/>
    <p:sldId id="264" r:id="rId11"/>
    <p:sldId id="265" r:id="rId12"/>
    <p:sldId id="266" r:id="rId13"/>
    <p:sldId id="267" r:id="rId14"/>
    <p:sldId id="268" r:id="rId15"/>
    <p:sldId id="269" r:id="rId16"/>
    <p:sldId id="270" r:id="rId17"/>
    <p:sldId id="271" r:id="rId18"/>
    <p:sldId id="283" r:id="rId19"/>
    <p:sldId id="274" r:id="rId20"/>
    <p:sldId id="279" r:id="rId21"/>
    <p:sldId id="280" r:id="rId22"/>
    <p:sldId id="281" r:id="rId23"/>
    <p:sldId id="282" r:id="rId24"/>
    <p:sldId id="278" r:id="rId25"/>
    <p:sldId id="263" r:id="rId26"/>
    <p:sldId id="273" r:id="rId27"/>
    <p:sldId id="275" r:id="rId28"/>
    <p:sldId id="277"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0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99410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39973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217721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59493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11604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3254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118195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11820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10864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291059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DBB91F-537E-5042-9003-487CB48B6C07}" type="datetimeFigureOut">
              <a:rPr kumimoji="1" lang="ja-JP" altLang="en-US" smtClean="0"/>
              <a:t>2014/11/09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27149836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BB91F-537E-5042-9003-487CB48B6C07}" type="datetimeFigureOut">
              <a:rPr kumimoji="1" lang="ja-JP" altLang="en-US" smtClean="0"/>
              <a:t>2014/11/09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ECA7C-5D06-AF44-A688-D8226402D274}" type="slidenum">
              <a:rPr kumimoji="1" lang="ja-JP" altLang="en-US" smtClean="0"/>
              <a:t>‹#›</a:t>
            </a:fld>
            <a:endParaRPr kumimoji="1" lang="ja-JP" altLang="en-US"/>
          </a:p>
        </p:txBody>
      </p:sp>
    </p:spTree>
    <p:extLst>
      <p:ext uri="{BB962C8B-B14F-4D97-AF65-F5344CB8AC3E}">
        <p14:creationId xmlns:p14="http://schemas.microsoft.com/office/powerpoint/2010/main" val="345056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6371" y="2313590"/>
            <a:ext cx="8450949" cy="1960258"/>
          </a:xfrm>
        </p:spPr>
        <p:txBody>
          <a:bodyPr>
            <a:normAutofit fontScale="90000"/>
          </a:bodyPr>
          <a:lstStyle/>
          <a:p>
            <a:r>
              <a:rPr kumimoji="1" lang="ja-JP" altLang="en-US" sz="5400" dirty="0" smtClean="0">
                <a:latin typeface="HGS明朝E"/>
                <a:ea typeface="HGS明朝E"/>
                <a:cs typeface="HGS明朝E"/>
              </a:rPr>
              <a:t>夏緑樹林とカタクリの</a:t>
            </a:r>
            <a:r>
              <a:rPr kumimoji="1" lang="ja-JP" altLang="en-US" sz="5400" dirty="0" smtClean="0">
                <a:latin typeface="HGS明朝E"/>
                <a:ea typeface="HGS明朝E"/>
                <a:cs typeface="HGS明朝E"/>
              </a:rPr>
              <a:t>生活環</a:t>
            </a:r>
            <a:r>
              <a:rPr kumimoji="1" lang="en-US" altLang="ja-JP" dirty="0" smtClean="0">
                <a:latin typeface="HGS明朝E"/>
                <a:ea typeface="HGS明朝E"/>
                <a:cs typeface="HGS明朝E"/>
              </a:rPr>
              <a:t/>
            </a:r>
            <a:br>
              <a:rPr kumimoji="1" lang="en-US" altLang="ja-JP" dirty="0" smtClean="0">
                <a:latin typeface="HGS明朝E"/>
                <a:ea typeface="HGS明朝E"/>
                <a:cs typeface="HGS明朝E"/>
              </a:rPr>
            </a:br>
            <a:r>
              <a:rPr lang="en-US" altLang="ja-JP" sz="3100" dirty="0" smtClean="0">
                <a:latin typeface="HGS明朝E"/>
                <a:ea typeface="HGS明朝E"/>
                <a:cs typeface="HGS明朝E"/>
              </a:rPr>
              <a:t>2013</a:t>
            </a:r>
            <a:r>
              <a:rPr lang="ja-JP" altLang="en-US" sz="3100" dirty="0" smtClean="0">
                <a:latin typeface="HGS明朝E"/>
                <a:ea typeface="HGS明朝E"/>
                <a:cs typeface="HGS明朝E"/>
              </a:rPr>
              <a:t>年</a:t>
            </a:r>
            <a:r>
              <a:rPr lang="en-US" altLang="ja-JP" sz="3100" dirty="0" smtClean="0">
                <a:latin typeface="HGS明朝E"/>
                <a:ea typeface="HGS明朝E"/>
                <a:cs typeface="HGS明朝E"/>
              </a:rPr>
              <a:t>2</a:t>
            </a:r>
            <a:r>
              <a:rPr lang="ja-JP" altLang="en-US" sz="3100" dirty="0" smtClean="0">
                <a:latin typeface="HGS明朝E"/>
                <a:ea typeface="HGS明朝E"/>
                <a:cs typeface="HGS明朝E"/>
              </a:rPr>
              <a:t>月</a:t>
            </a:r>
            <a:r>
              <a:rPr lang="en-US" altLang="ja-JP" sz="3100" dirty="0" smtClean="0">
                <a:latin typeface="HGS明朝E"/>
                <a:ea typeface="HGS明朝E"/>
                <a:cs typeface="HGS明朝E"/>
              </a:rPr>
              <a:t>17</a:t>
            </a:r>
            <a:r>
              <a:rPr lang="ja-JP" altLang="en-US" sz="3100" dirty="0" smtClean="0">
                <a:latin typeface="HGS明朝E"/>
                <a:ea typeface="HGS明朝E"/>
                <a:cs typeface="HGS明朝E"/>
              </a:rPr>
              <a:t>日</a:t>
            </a:r>
            <a:r>
              <a:rPr lang="en-US" altLang="ja-JP" sz="3100" dirty="0" smtClean="0">
                <a:latin typeface="HGS明朝E"/>
                <a:ea typeface="HGS明朝E"/>
                <a:cs typeface="HGS明朝E"/>
              </a:rPr>
              <a:t>〜2014</a:t>
            </a:r>
            <a:r>
              <a:rPr lang="ja-JP" altLang="en-US" sz="3100" dirty="0" smtClean="0">
                <a:latin typeface="HGS明朝E"/>
                <a:ea typeface="HGS明朝E"/>
                <a:cs typeface="HGS明朝E"/>
              </a:rPr>
              <a:t>年</a:t>
            </a:r>
            <a:r>
              <a:rPr lang="en-US" altLang="ja-JP" sz="3100" dirty="0" smtClean="0">
                <a:latin typeface="HGS明朝E"/>
                <a:ea typeface="HGS明朝E"/>
                <a:cs typeface="HGS明朝E"/>
              </a:rPr>
              <a:t>1</a:t>
            </a:r>
            <a:r>
              <a:rPr lang="ja-JP" altLang="en-US" sz="3100" dirty="0" smtClean="0">
                <a:latin typeface="HGS明朝E"/>
                <a:ea typeface="HGS明朝E"/>
                <a:cs typeface="HGS明朝E"/>
              </a:rPr>
              <a:t>月</a:t>
            </a:r>
            <a:r>
              <a:rPr lang="en-US" altLang="ja-JP" sz="3100" dirty="0" smtClean="0">
                <a:latin typeface="HGS明朝E"/>
                <a:ea typeface="HGS明朝E"/>
                <a:cs typeface="HGS明朝E"/>
              </a:rPr>
              <a:t>5</a:t>
            </a:r>
            <a:r>
              <a:rPr lang="ja-JP" altLang="en-US" sz="3100" dirty="0" smtClean="0">
                <a:latin typeface="HGS明朝E"/>
                <a:ea typeface="HGS明朝E"/>
                <a:cs typeface="HGS明朝E"/>
              </a:rPr>
              <a:t>日</a:t>
            </a:r>
            <a:endParaRPr kumimoji="1" lang="ja-JP" altLang="en-US" sz="3100" dirty="0">
              <a:latin typeface="HGS明朝E"/>
              <a:ea typeface="HGS明朝E"/>
              <a:cs typeface="HGS明朝E"/>
            </a:endParaRPr>
          </a:p>
        </p:txBody>
      </p:sp>
      <p:sp>
        <p:nvSpPr>
          <p:cNvPr id="5" name="サブタイトル 1"/>
          <p:cNvSpPr>
            <a:spLocks noGrp="1"/>
          </p:cNvSpPr>
          <p:nvPr>
            <p:ph type="subTitle" idx="1"/>
          </p:nvPr>
        </p:nvSpPr>
        <p:spPr>
          <a:xfrm>
            <a:off x="1147763" y="4895850"/>
            <a:ext cx="6911975" cy="987425"/>
          </a:xfrm>
        </p:spPr>
        <p:txBody>
          <a:bodyPr rtlCol="0">
            <a:normAutofit/>
          </a:bodyPr>
          <a:lstStyle/>
          <a:p>
            <a:pPr fontAlgn="auto">
              <a:spcAft>
                <a:spcPts val="0"/>
              </a:spcAft>
              <a:buFont typeface="Arial"/>
              <a:buNone/>
              <a:defRPr/>
            </a:pPr>
            <a:r>
              <a:rPr lang="ja-JP" altLang="en-US" dirty="0" smtClean="0">
                <a:latin typeface="HGS明朝E"/>
                <a:ea typeface="HGS明朝E"/>
                <a:cs typeface="HGS明朝E"/>
              </a:rPr>
              <a:t>大阪府教育センター理科教育研究室</a:t>
            </a:r>
            <a:endParaRPr lang="ja-JP" altLang="en-US" dirty="0">
              <a:latin typeface="HGS明朝E"/>
              <a:ea typeface="HGS明朝E"/>
              <a:cs typeface="HGS明朝E"/>
            </a:endParaRPr>
          </a:p>
        </p:txBody>
      </p:sp>
    </p:spTree>
    <p:extLst>
      <p:ext uri="{BB962C8B-B14F-4D97-AF65-F5344CB8AC3E}">
        <p14:creationId xmlns:p14="http://schemas.microsoft.com/office/powerpoint/2010/main" val="37556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13</a:t>
            </a:r>
            <a:r>
              <a:rPr kumimoji="1" lang="ja-JP" altLang="en-US" sz="3600" dirty="0" smtClean="0">
                <a:latin typeface="HGS明朝E"/>
                <a:ea typeface="HGS明朝E"/>
                <a:cs typeface="HGS明朝E"/>
              </a:rPr>
              <a:t>日：</a:t>
            </a:r>
            <a:r>
              <a:rPr kumimoji="1" lang="ja-JP" altLang="en-US" sz="3100" dirty="0" smtClean="0">
                <a:latin typeface="HGS明朝E"/>
                <a:ea typeface="HGS明朝E"/>
                <a:cs typeface="HGS明朝E"/>
              </a:rPr>
              <a:t>コナラが葉を展開を継続</a:t>
            </a:r>
            <a:endParaRPr kumimoji="1" lang="ja-JP" altLang="en-US" sz="3100" dirty="0">
              <a:latin typeface="HGS明朝E"/>
              <a:ea typeface="HGS明朝E"/>
              <a:cs typeface="HGS明朝E"/>
            </a:endParaRPr>
          </a:p>
        </p:txBody>
      </p:sp>
      <p:pic>
        <p:nvPicPr>
          <p:cNvPr id="3" name="コンテンツ プレースホルダー 2" descr="_IGP6057.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18337" y="1348757"/>
            <a:ext cx="9162337" cy="5038933"/>
          </a:xfrm>
        </p:spPr>
      </p:pic>
      <p:cxnSp>
        <p:nvCxnSpPr>
          <p:cNvPr id="4" name="直線矢印コネクタ 3"/>
          <p:cNvCxnSpPr/>
          <p:nvPr/>
        </p:nvCxnSpPr>
        <p:spPr>
          <a:xfrm flipH="1" flipV="1">
            <a:off x="3127774" y="2021175"/>
            <a:ext cx="881464" cy="121309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595447" y="3254239"/>
            <a:ext cx="1289022"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8" name="直線矢印コネクタ 7"/>
          <p:cNvCxnSpPr/>
          <p:nvPr/>
        </p:nvCxnSpPr>
        <p:spPr>
          <a:xfrm flipH="1" flipV="1">
            <a:off x="6475932" y="2311309"/>
            <a:ext cx="698993" cy="116685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08158" y="347816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cxnSp>
        <p:nvCxnSpPr>
          <p:cNvPr id="10" name="直線矢印コネクタ 9"/>
          <p:cNvCxnSpPr/>
          <p:nvPr/>
        </p:nvCxnSpPr>
        <p:spPr>
          <a:xfrm flipH="1" flipV="1">
            <a:off x="2805519" y="3771959"/>
            <a:ext cx="417036" cy="104250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131079" y="4925178"/>
            <a:ext cx="2928735" cy="523220"/>
          </a:xfrm>
          <a:prstGeom prst="rect">
            <a:avLst/>
          </a:prstGeom>
          <a:noFill/>
        </p:spPr>
        <p:txBody>
          <a:bodyPr wrap="square" rtlCol="0">
            <a:spAutoFit/>
          </a:bodyPr>
          <a:lstStyle/>
          <a:p>
            <a:r>
              <a:rPr kumimoji="1" lang="ja-JP" altLang="en-US" sz="2800" dirty="0" smtClean="0">
                <a:solidFill>
                  <a:srgbClr val="FFFFFF"/>
                </a:solidFill>
              </a:rPr>
              <a:t>コバノミツバツツジ</a:t>
            </a:r>
            <a:endParaRPr kumimoji="1" lang="ja-JP" altLang="en-US" sz="2800" dirty="0">
              <a:solidFill>
                <a:srgbClr val="FFFFFF"/>
              </a:solidFill>
            </a:endParaRPr>
          </a:p>
        </p:txBody>
      </p:sp>
    </p:spTree>
    <p:extLst>
      <p:ext uri="{BB962C8B-B14F-4D97-AF65-F5344CB8AC3E}">
        <p14:creationId xmlns:p14="http://schemas.microsoft.com/office/powerpoint/2010/main" val="386275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900545"/>
          </a:xfrm>
        </p:spPr>
        <p:txBody>
          <a:bodyPr>
            <a:normAutofit/>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13</a:t>
            </a:r>
            <a:r>
              <a:rPr kumimoji="1" lang="ja-JP" altLang="en-US" sz="3600" dirty="0" smtClean="0">
                <a:latin typeface="HGS明朝E"/>
                <a:ea typeface="HGS明朝E"/>
                <a:cs typeface="HGS明朝E"/>
              </a:rPr>
              <a:t>日：カタクリが果実を形成</a:t>
            </a:r>
            <a:endParaRPr kumimoji="1" lang="ja-JP" altLang="en-US" sz="3600" dirty="0">
              <a:latin typeface="HGS明朝E"/>
              <a:ea typeface="HGS明朝E"/>
              <a:cs typeface="HGS明朝E"/>
            </a:endParaRPr>
          </a:p>
        </p:txBody>
      </p:sp>
      <p:pic>
        <p:nvPicPr>
          <p:cNvPr id="3" name="コンテンツ プレースホルダー 2" descr="_IGP6044.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1" y="1364938"/>
            <a:ext cx="9144000" cy="5028848"/>
          </a:xfrm>
        </p:spPr>
      </p:pic>
      <p:cxnSp>
        <p:nvCxnSpPr>
          <p:cNvPr id="5" name="直線矢印コネクタ 4"/>
          <p:cNvCxnSpPr/>
          <p:nvPr/>
        </p:nvCxnSpPr>
        <p:spPr>
          <a:xfrm flipH="1" flipV="1">
            <a:off x="4786442" y="3525550"/>
            <a:ext cx="1004680" cy="65393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791122" y="4054309"/>
            <a:ext cx="1089981" cy="523220"/>
          </a:xfrm>
          <a:prstGeom prst="rect">
            <a:avLst/>
          </a:prstGeom>
          <a:noFill/>
        </p:spPr>
        <p:txBody>
          <a:bodyPr wrap="square" rtlCol="0">
            <a:spAutoFit/>
          </a:bodyPr>
          <a:lstStyle/>
          <a:p>
            <a:r>
              <a:rPr kumimoji="1" lang="ja-JP" altLang="en-US" sz="2800" dirty="0" smtClean="0">
                <a:solidFill>
                  <a:srgbClr val="FFFFFF"/>
                </a:solidFill>
              </a:rPr>
              <a:t>果実</a:t>
            </a:r>
            <a:endParaRPr kumimoji="1" lang="ja-JP" altLang="en-US" sz="2800" dirty="0">
              <a:solidFill>
                <a:srgbClr val="FFFFFF"/>
              </a:solidFill>
            </a:endParaRPr>
          </a:p>
        </p:txBody>
      </p:sp>
    </p:spTree>
    <p:extLst>
      <p:ext uri="{BB962C8B-B14F-4D97-AF65-F5344CB8AC3E}">
        <p14:creationId xmlns:p14="http://schemas.microsoft.com/office/powerpoint/2010/main" val="47729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28</a:t>
            </a:r>
            <a:r>
              <a:rPr kumimoji="1" lang="ja-JP" altLang="en-US" sz="3600" dirty="0" smtClean="0">
                <a:latin typeface="HGS明朝E"/>
                <a:ea typeface="HGS明朝E"/>
                <a:cs typeface="HGS明朝E"/>
              </a:rPr>
              <a:t>日</a:t>
            </a:r>
            <a:r>
              <a:rPr lang="ja-JP" altLang="en-US" sz="3600" dirty="0" smtClean="0">
                <a:latin typeface="HGS明朝E"/>
                <a:ea typeface="HGS明朝E"/>
                <a:cs typeface="HGS明朝E"/>
              </a:rPr>
              <a:t>：</a:t>
            </a:r>
            <a:r>
              <a:rPr kumimoji="1" lang="ja-JP" altLang="en-US" sz="3600" dirty="0" smtClean="0">
                <a:latin typeface="HGS明朝E"/>
                <a:ea typeface="HGS明朝E"/>
                <a:cs typeface="HGS明朝E"/>
              </a:rPr>
              <a:t>コナラは葉の展開を継続</a:t>
            </a:r>
            <a:endParaRPr kumimoji="1" lang="ja-JP" altLang="en-US" sz="3600" dirty="0">
              <a:latin typeface="HGS明朝E"/>
              <a:ea typeface="HGS明朝E"/>
              <a:cs typeface="HGS明朝E"/>
            </a:endParaRPr>
          </a:p>
        </p:txBody>
      </p:sp>
      <p:pic>
        <p:nvPicPr>
          <p:cNvPr id="4" name="コンテンツ プレースホルダー 3" descr="_IGP6193.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29041" y="1364729"/>
            <a:ext cx="9114959" cy="5012877"/>
          </a:xfrm>
        </p:spPr>
      </p:pic>
      <p:cxnSp>
        <p:nvCxnSpPr>
          <p:cNvPr id="6" name="直線矢印コネクタ 5"/>
          <p:cNvCxnSpPr/>
          <p:nvPr/>
        </p:nvCxnSpPr>
        <p:spPr>
          <a:xfrm flipH="1" flipV="1">
            <a:off x="3099339" y="2037617"/>
            <a:ext cx="881464" cy="121309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658549" y="3326527"/>
            <a:ext cx="1289022"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8" name="直線矢印コネクタ 7"/>
          <p:cNvCxnSpPr/>
          <p:nvPr/>
        </p:nvCxnSpPr>
        <p:spPr>
          <a:xfrm flipH="1" flipV="1">
            <a:off x="6420717" y="2500631"/>
            <a:ext cx="754208" cy="977536"/>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08158" y="347816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cxnSp>
        <p:nvCxnSpPr>
          <p:cNvPr id="10" name="直線矢印コネクタ 9"/>
          <p:cNvCxnSpPr/>
          <p:nvPr/>
        </p:nvCxnSpPr>
        <p:spPr>
          <a:xfrm flipH="1" flipV="1">
            <a:off x="2805519" y="3771959"/>
            <a:ext cx="417036" cy="104250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292299" y="4877847"/>
            <a:ext cx="2928735" cy="523220"/>
          </a:xfrm>
          <a:prstGeom prst="rect">
            <a:avLst/>
          </a:prstGeom>
          <a:noFill/>
        </p:spPr>
        <p:txBody>
          <a:bodyPr wrap="square" rtlCol="0">
            <a:spAutoFit/>
          </a:bodyPr>
          <a:lstStyle/>
          <a:p>
            <a:r>
              <a:rPr kumimoji="1" lang="ja-JP" altLang="en-US" sz="2800" dirty="0" smtClean="0">
                <a:solidFill>
                  <a:srgbClr val="FFFFFF"/>
                </a:solidFill>
              </a:rPr>
              <a:t>コバノミツバツツジ</a:t>
            </a:r>
            <a:endParaRPr kumimoji="1" lang="ja-JP" altLang="en-US" sz="2800" dirty="0">
              <a:solidFill>
                <a:srgbClr val="FFFFFF"/>
              </a:solidFill>
            </a:endParaRPr>
          </a:p>
        </p:txBody>
      </p:sp>
    </p:spTree>
    <p:extLst>
      <p:ext uri="{BB962C8B-B14F-4D97-AF65-F5344CB8AC3E}">
        <p14:creationId xmlns:p14="http://schemas.microsoft.com/office/powerpoint/2010/main" val="361108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900545"/>
          </a:xfrm>
        </p:spPr>
        <p:txBody>
          <a:bodyPr>
            <a:normAutofit/>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28</a:t>
            </a:r>
            <a:r>
              <a:rPr kumimoji="1" lang="ja-JP" altLang="en-US" sz="3600" dirty="0" smtClean="0">
                <a:latin typeface="HGS明朝E"/>
                <a:ea typeface="HGS明朝E"/>
                <a:cs typeface="HGS明朝E"/>
              </a:rPr>
              <a:t>日：カタクリの葉が壊死</a:t>
            </a:r>
            <a:endParaRPr kumimoji="1" lang="ja-JP" altLang="en-US" sz="3600" dirty="0">
              <a:latin typeface="HGS明朝E"/>
              <a:ea typeface="HGS明朝E"/>
              <a:cs typeface="HGS明朝E"/>
            </a:endParaRPr>
          </a:p>
        </p:txBody>
      </p:sp>
      <p:pic>
        <p:nvPicPr>
          <p:cNvPr id="5" name="コンテンツ プレースホルダー 4" descr="_IGP6100.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4066" y="1380033"/>
            <a:ext cx="9139934" cy="5026611"/>
          </a:xfrm>
        </p:spPr>
      </p:pic>
    </p:spTree>
    <p:extLst>
      <p:ext uri="{BB962C8B-B14F-4D97-AF65-F5344CB8AC3E}">
        <p14:creationId xmlns:p14="http://schemas.microsoft.com/office/powerpoint/2010/main" val="136268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a:bodyPr>
          <a:lstStyle/>
          <a:p>
            <a:pPr algn="l"/>
            <a:r>
              <a:rPr kumimoji="1" lang="en-US" altLang="ja-JP" sz="3600" dirty="0" smtClean="0">
                <a:latin typeface="HGS明朝E"/>
                <a:ea typeface="HGS明朝E"/>
                <a:cs typeface="HGS明朝E"/>
              </a:rPr>
              <a:t>5</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12</a:t>
            </a:r>
            <a:r>
              <a:rPr lang="ja-JP" altLang="en-US" sz="3600" dirty="0" smtClean="0">
                <a:latin typeface="HGS明朝E"/>
                <a:ea typeface="HGS明朝E"/>
                <a:cs typeface="HGS明朝E"/>
              </a:rPr>
              <a:t>日：コナラが葉</a:t>
            </a:r>
            <a:r>
              <a:rPr lang="ja-JP" altLang="en-US" sz="3600" dirty="0">
                <a:latin typeface="HGS明朝E"/>
                <a:ea typeface="HGS明朝E"/>
                <a:cs typeface="HGS明朝E"/>
              </a:rPr>
              <a:t>の</a:t>
            </a:r>
            <a:r>
              <a:rPr lang="ja-JP" altLang="en-US" sz="3600" dirty="0" smtClean="0">
                <a:latin typeface="HGS明朝E"/>
                <a:ea typeface="HGS明朝E"/>
                <a:cs typeface="HGS明朝E"/>
              </a:rPr>
              <a:t>展開完了</a:t>
            </a:r>
            <a:endParaRPr kumimoji="1" lang="ja-JP" altLang="en-US" sz="3600" dirty="0">
              <a:latin typeface="HGS明朝E"/>
              <a:ea typeface="HGS明朝E"/>
              <a:cs typeface="HGS明朝E"/>
            </a:endParaRPr>
          </a:p>
        </p:txBody>
      </p:sp>
      <p:pic>
        <p:nvPicPr>
          <p:cNvPr id="3" name="コンテンツ プレースホルダー 2" descr="_IGP6390.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33361" y="1348758"/>
            <a:ext cx="9110639" cy="5010500"/>
          </a:xfrm>
        </p:spPr>
      </p:pic>
      <p:cxnSp>
        <p:nvCxnSpPr>
          <p:cNvPr id="7" name="直線矢印コネクタ 6"/>
          <p:cNvCxnSpPr/>
          <p:nvPr/>
        </p:nvCxnSpPr>
        <p:spPr>
          <a:xfrm flipH="1" flipV="1">
            <a:off x="3217817" y="1998932"/>
            <a:ext cx="812879" cy="1327595"/>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658549" y="3326527"/>
            <a:ext cx="1289022"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9" name="直線矢印コネクタ 8"/>
          <p:cNvCxnSpPr/>
          <p:nvPr/>
        </p:nvCxnSpPr>
        <p:spPr>
          <a:xfrm flipH="1" flipV="1">
            <a:off x="6359966" y="2321601"/>
            <a:ext cx="772465" cy="1118326"/>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6208158" y="347816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cxnSp>
        <p:nvCxnSpPr>
          <p:cNvPr id="11" name="直線矢印コネクタ 10"/>
          <p:cNvCxnSpPr/>
          <p:nvPr/>
        </p:nvCxnSpPr>
        <p:spPr>
          <a:xfrm flipH="1" flipV="1">
            <a:off x="3014037" y="3610845"/>
            <a:ext cx="417036" cy="104250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426393" y="4871325"/>
            <a:ext cx="2928735" cy="523220"/>
          </a:xfrm>
          <a:prstGeom prst="rect">
            <a:avLst/>
          </a:prstGeom>
          <a:noFill/>
        </p:spPr>
        <p:txBody>
          <a:bodyPr wrap="square" rtlCol="0">
            <a:spAutoFit/>
          </a:bodyPr>
          <a:lstStyle/>
          <a:p>
            <a:r>
              <a:rPr kumimoji="1" lang="ja-JP" altLang="en-US" sz="2800" dirty="0" smtClean="0">
                <a:solidFill>
                  <a:srgbClr val="FFFFFF"/>
                </a:solidFill>
              </a:rPr>
              <a:t>コバノミツバツツジ</a:t>
            </a:r>
            <a:endParaRPr kumimoji="1" lang="ja-JP" altLang="en-US" sz="2800" dirty="0">
              <a:solidFill>
                <a:srgbClr val="FFFFFF"/>
              </a:solidFill>
            </a:endParaRPr>
          </a:p>
        </p:txBody>
      </p:sp>
    </p:spTree>
    <p:extLst>
      <p:ext uri="{BB962C8B-B14F-4D97-AF65-F5344CB8AC3E}">
        <p14:creationId xmlns:p14="http://schemas.microsoft.com/office/powerpoint/2010/main" val="312834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66548"/>
            <a:ext cx="8229600" cy="900545"/>
          </a:xfrm>
        </p:spPr>
        <p:txBody>
          <a:bodyPr>
            <a:normAutofit/>
          </a:bodyPr>
          <a:lstStyle/>
          <a:p>
            <a:pPr algn="l"/>
            <a:r>
              <a:rPr kumimoji="1" lang="en-US" altLang="ja-JP" sz="3600" dirty="0" smtClean="0">
                <a:latin typeface="HGS明朝E"/>
                <a:ea typeface="HGS明朝E"/>
                <a:cs typeface="HGS明朝E"/>
              </a:rPr>
              <a:t>5</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12</a:t>
            </a:r>
            <a:r>
              <a:rPr kumimoji="1" lang="ja-JP" altLang="en-US" sz="3600" dirty="0" smtClean="0">
                <a:latin typeface="HGS明朝E"/>
                <a:ea typeface="HGS明朝E"/>
                <a:cs typeface="HGS明朝E"/>
              </a:rPr>
              <a:t>日：カタクリの果実が熟す</a:t>
            </a:r>
            <a:endParaRPr kumimoji="1" lang="ja-JP" altLang="en-US" sz="3600" dirty="0">
              <a:latin typeface="HGS明朝E"/>
              <a:ea typeface="HGS明朝E"/>
              <a:cs typeface="HGS明朝E"/>
            </a:endParaRPr>
          </a:p>
        </p:txBody>
      </p:sp>
      <p:pic>
        <p:nvPicPr>
          <p:cNvPr id="3" name="コンテンツ プレースホルダー 2" descr="_IGP6506.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16129" y="1348756"/>
            <a:ext cx="9127871" cy="5019979"/>
          </a:xfrm>
        </p:spPr>
      </p:pic>
      <p:cxnSp>
        <p:nvCxnSpPr>
          <p:cNvPr id="5" name="直線矢印コネクタ 4"/>
          <p:cNvCxnSpPr/>
          <p:nvPr/>
        </p:nvCxnSpPr>
        <p:spPr>
          <a:xfrm flipH="1" flipV="1">
            <a:off x="4739052" y="4141573"/>
            <a:ext cx="303299" cy="58759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4701141" y="4821969"/>
            <a:ext cx="1089981" cy="523220"/>
          </a:xfrm>
          <a:prstGeom prst="rect">
            <a:avLst/>
          </a:prstGeom>
          <a:noFill/>
        </p:spPr>
        <p:txBody>
          <a:bodyPr wrap="square" rtlCol="0">
            <a:spAutoFit/>
          </a:bodyPr>
          <a:lstStyle/>
          <a:p>
            <a:r>
              <a:rPr kumimoji="1" lang="ja-JP" altLang="en-US" sz="2800" dirty="0" smtClean="0">
                <a:solidFill>
                  <a:srgbClr val="FFFFFF"/>
                </a:solidFill>
              </a:rPr>
              <a:t>果実</a:t>
            </a:r>
            <a:endParaRPr kumimoji="1" lang="ja-JP" altLang="en-US" sz="2800" dirty="0">
              <a:solidFill>
                <a:srgbClr val="FFFFFF"/>
              </a:solidFill>
            </a:endParaRPr>
          </a:p>
        </p:txBody>
      </p:sp>
    </p:spTree>
    <p:extLst>
      <p:ext uri="{BB962C8B-B14F-4D97-AF65-F5344CB8AC3E}">
        <p14:creationId xmlns:p14="http://schemas.microsoft.com/office/powerpoint/2010/main" val="379919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fontScale="90000"/>
          </a:bodyPr>
          <a:lstStyle/>
          <a:p>
            <a:pPr algn="l"/>
            <a:r>
              <a:rPr kumimoji="1" lang="en-US" altLang="ja-JP" sz="3600" dirty="0" smtClean="0">
                <a:latin typeface="HGS明朝E"/>
                <a:ea typeface="HGS明朝E"/>
                <a:cs typeface="HGS明朝E"/>
              </a:rPr>
              <a:t>5</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26</a:t>
            </a:r>
            <a:r>
              <a:rPr kumimoji="1" lang="ja-JP" altLang="en-US" sz="3600" dirty="0" smtClean="0">
                <a:latin typeface="HGS明朝E"/>
                <a:ea typeface="HGS明朝E"/>
                <a:cs typeface="HGS明朝E"/>
              </a:rPr>
              <a:t>日：林冠が閉塞し林床は暗く</a:t>
            </a:r>
            <a:r>
              <a:rPr lang="ja-JP" altLang="en-US" sz="3600" dirty="0" smtClean="0">
                <a:latin typeface="HGS明朝E"/>
                <a:ea typeface="HGS明朝E"/>
                <a:cs typeface="HGS明朝E"/>
              </a:rPr>
              <a:t>なった</a:t>
            </a:r>
            <a:endParaRPr kumimoji="1" lang="ja-JP" altLang="en-US" sz="3600" dirty="0">
              <a:latin typeface="HGS明朝E"/>
              <a:ea typeface="HGS明朝E"/>
              <a:cs typeface="HGS明朝E"/>
            </a:endParaRPr>
          </a:p>
        </p:txBody>
      </p:sp>
      <p:pic>
        <p:nvPicPr>
          <p:cNvPr id="4" name="コンテンツ プレースホルダー 3" descr="_IGP6457.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67827" y="1383684"/>
            <a:ext cx="9012666" cy="4956619"/>
          </a:xfrm>
        </p:spPr>
      </p:pic>
    </p:spTree>
    <p:extLst>
      <p:ext uri="{BB962C8B-B14F-4D97-AF65-F5344CB8AC3E}">
        <p14:creationId xmlns:p14="http://schemas.microsoft.com/office/powerpoint/2010/main" val="248473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900545"/>
          </a:xfrm>
        </p:spPr>
        <p:txBody>
          <a:bodyPr>
            <a:normAutofit/>
          </a:bodyPr>
          <a:lstStyle/>
          <a:p>
            <a:pPr algn="l"/>
            <a:r>
              <a:rPr kumimoji="1" lang="en-US" altLang="ja-JP" sz="3600" dirty="0" smtClean="0">
                <a:latin typeface="HGS明朝E"/>
                <a:ea typeface="HGS明朝E"/>
                <a:cs typeface="HGS明朝E"/>
              </a:rPr>
              <a:t>5</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26</a:t>
            </a:r>
            <a:r>
              <a:rPr kumimoji="1" lang="ja-JP" altLang="en-US" sz="3600" dirty="0" smtClean="0">
                <a:latin typeface="HGS明朝E"/>
                <a:ea typeface="HGS明朝E"/>
                <a:cs typeface="HGS明朝E"/>
              </a:rPr>
              <a:t>日：カタクリの果実から種子散布</a:t>
            </a:r>
            <a:endParaRPr kumimoji="1" lang="ja-JP" altLang="en-US" sz="3600" dirty="0">
              <a:latin typeface="HGS明朝E"/>
              <a:ea typeface="HGS明朝E"/>
              <a:cs typeface="HGS明朝E"/>
            </a:endParaRPr>
          </a:p>
        </p:txBody>
      </p:sp>
      <p:pic>
        <p:nvPicPr>
          <p:cNvPr id="5" name="コンテンツ プレースホルダー 4" descr="_IGP6607.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33360" y="1348757"/>
            <a:ext cx="9110639" cy="5010501"/>
          </a:xfrm>
        </p:spPr>
      </p:pic>
      <p:sp>
        <p:nvSpPr>
          <p:cNvPr id="6" name="テキスト ボックス 5"/>
          <p:cNvSpPr txBox="1"/>
          <p:nvPr/>
        </p:nvSpPr>
        <p:spPr>
          <a:xfrm>
            <a:off x="4919137" y="2340886"/>
            <a:ext cx="2293701" cy="523220"/>
          </a:xfrm>
          <a:prstGeom prst="rect">
            <a:avLst/>
          </a:prstGeom>
          <a:noFill/>
        </p:spPr>
        <p:txBody>
          <a:bodyPr wrap="square" rtlCol="0">
            <a:spAutoFit/>
          </a:bodyPr>
          <a:lstStyle/>
          <a:p>
            <a:r>
              <a:rPr kumimoji="1" lang="ja-JP" altLang="en-US" sz="2800" dirty="0" smtClean="0">
                <a:solidFill>
                  <a:srgbClr val="FFFFFF"/>
                </a:solidFill>
              </a:rPr>
              <a:t>果実が裂ける</a:t>
            </a:r>
            <a:endParaRPr kumimoji="1" lang="ja-JP" altLang="en-US" sz="2800" dirty="0">
              <a:solidFill>
                <a:srgbClr val="FFFFFF"/>
              </a:solidFill>
            </a:endParaRPr>
          </a:p>
        </p:txBody>
      </p:sp>
      <p:cxnSp>
        <p:nvCxnSpPr>
          <p:cNvPr id="3" name="直線矢印コネクタ 2"/>
          <p:cNvCxnSpPr/>
          <p:nvPr/>
        </p:nvCxnSpPr>
        <p:spPr>
          <a:xfrm flipH="1">
            <a:off x="4994960" y="2937958"/>
            <a:ext cx="739293" cy="80556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4170365" y="4283733"/>
            <a:ext cx="483384" cy="473864"/>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686982" y="4678030"/>
            <a:ext cx="966767" cy="523220"/>
          </a:xfrm>
          <a:prstGeom prst="rect">
            <a:avLst/>
          </a:prstGeom>
          <a:noFill/>
        </p:spPr>
        <p:txBody>
          <a:bodyPr wrap="square" rtlCol="0">
            <a:spAutoFit/>
          </a:bodyPr>
          <a:lstStyle/>
          <a:p>
            <a:r>
              <a:rPr lang="ja-JP" altLang="en-US" sz="2800" dirty="0" smtClean="0">
                <a:solidFill>
                  <a:srgbClr val="FFFFFF"/>
                </a:solidFill>
              </a:rPr>
              <a:t>種子</a:t>
            </a:r>
            <a:endParaRPr kumimoji="1" lang="ja-JP" altLang="en-US" sz="2800" dirty="0">
              <a:solidFill>
                <a:srgbClr val="FFFFFF"/>
              </a:solidFill>
            </a:endParaRPr>
          </a:p>
        </p:txBody>
      </p:sp>
    </p:spTree>
    <p:extLst>
      <p:ext uri="{BB962C8B-B14F-4D97-AF65-F5344CB8AC3E}">
        <p14:creationId xmlns:p14="http://schemas.microsoft.com/office/powerpoint/2010/main" val="128821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fontScale="90000"/>
          </a:bodyPr>
          <a:lstStyle/>
          <a:p>
            <a:pPr algn="l"/>
            <a:r>
              <a:rPr lang="ja-JP" altLang="ja-JP" sz="3600" dirty="0">
                <a:latin typeface="HGS明朝E"/>
                <a:ea typeface="HGS明朝E"/>
                <a:cs typeface="HGS明朝E"/>
              </a:rPr>
              <a:t>8</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24</a:t>
            </a:r>
            <a:r>
              <a:rPr kumimoji="1" lang="ja-JP" altLang="en-US" sz="3600" dirty="0" smtClean="0">
                <a:latin typeface="HGS明朝E"/>
                <a:ea typeface="HGS明朝E"/>
                <a:cs typeface="HGS明朝E"/>
              </a:rPr>
              <a:t>日：この頃から樹木は冬芽をつくる</a:t>
            </a:r>
            <a:endParaRPr kumimoji="1" lang="ja-JP" altLang="en-US" sz="3600" dirty="0">
              <a:latin typeface="HGS明朝E"/>
              <a:ea typeface="HGS明朝E"/>
              <a:cs typeface="HGS明朝E"/>
            </a:endParaRPr>
          </a:p>
        </p:txBody>
      </p:sp>
      <p:pic>
        <p:nvPicPr>
          <p:cNvPr id="3" name="コンテンツ プレースホルダー 2" descr="_IGP7132.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31550" y="1348757"/>
            <a:ext cx="9088786" cy="4998482"/>
          </a:xfrm>
        </p:spPr>
      </p:pic>
    </p:spTree>
    <p:extLst>
      <p:ext uri="{BB962C8B-B14F-4D97-AF65-F5344CB8AC3E}">
        <p14:creationId xmlns:p14="http://schemas.microsoft.com/office/powerpoint/2010/main" val="1309437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HGS明朝E"/>
                <a:ea typeface="HGS明朝E"/>
                <a:cs typeface="HGS明朝E"/>
              </a:rPr>
              <a:t>11</a:t>
            </a:r>
            <a:r>
              <a:rPr kumimoji="1" lang="ja-JP" altLang="en-US" dirty="0" smtClean="0">
                <a:latin typeface="HGS明朝E"/>
                <a:ea typeface="HGS明朝E"/>
                <a:cs typeface="HGS明朝E"/>
              </a:rPr>
              <a:t>月９日：シラキが黄葉開始</a:t>
            </a:r>
            <a:endParaRPr kumimoji="1" lang="ja-JP" altLang="en-US" dirty="0">
              <a:latin typeface="HGS明朝E"/>
              <a:ea typeface="HGS明朝E"/>
              <a:cs typeface="HGS明朝E"/>
            </a:endParaRPr>
          </a:p>
        </p:txBody>
      </p:sp>
      <p:pic>
        <p:nvPicPr>
          <p:cNvPr id="5" name="コンテンツ プレースホルダー 4" descr="_IGP7585.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0" y="1348757"/>
            <a:ext cx="9144000" cy="5028848"/>
          </a:xfrm>
        </p:spPr>
      </p:pic>
    </p:spTree>
    <p:extLst>
      <p:ext uri="{BB962C8B-B14F-4D97-AF65-F5344CB8AC3E}">
        <p14:creationId xmlns:p14="http://schemas.microsoft.com/office/powerpoint/2010/main" val="96911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24727"/>
          </a:xfrm>
        </p:spPr>
        <p:txBody>
          <a:bodyPr>
            <a:normAutofit fontScale="90000"/>
          </a:bodyPr>
          <a:lstStyle/>
          <a:p>
            <a:r>
              <a:rPr kumimoji="1" lang="ja-JP" altLang="en-US" sz="3200" dirty="0" smtClean="0">
                <a:latin typeface="HGS明朝E"/>
                <a:ea typeface="HGS明朝E"/>
                <a:cs typeface="HGS明朝E"/>
              </a:rPr>
              <a:t>カタクリ：夏緑樹林で生育するユリ科の多年草</a:t>
            </a:r>
            <a:endParaRPr kumimoji="1" lang="ja-JP" altLang="en-US" sz="3200" dirty="0">
              <a:latin typeface="HGS明朝E"/>
              <a:ea typeface="HGS明朝E"/>
              <a:cs typeface="HGS明朝E"/>
            </a:endParaRPr>
          </a:p>
        </p:txBody>
      </p:sp>
      <p:pic>
        <p:nvPicPr>
          <p:cNvPr id="4" name="コンテンツ プレースホルダー 3" descr="_IGP5654.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2343" y="1369608"/>
            <a:ext cx="9141657" cy="5027560"/>
          </a:xfrm>
        </p:spPr>
      </p:pic>
    </p:spTree>
    <p:extLst>
      <p:ext uri="{BB962C8B-B14F-4D97-AF65-F5344CB8AC3E}">
        <p14:creationId xmlns:p14="http://schemas.microsoft.com/office/powerpoint/2010/main" val="18044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latin typeface="HGS明朝E"/>
                <a:ea typeface="HGS明朝E"/>
                <a:cs typeface="HGS明朝E"/>
              </a:rPr>
              <a:t>11</a:t>
            </a:r>
            <a:r>
              <a:rPr kumimoji="1" lang="ja-JP" altLang="en-US" dirty="0" smtClean="0">
                <a:latin typeface="HGS明朝E"/>
                <a:ea typeface="HGS明朝E"/>
                <a:cs typeface="HGS明朝E"/>
              </a:rPr>
              <a:t>月</a:t>
            </a:r>
            <a:r>
              <a:rPr kumimoji="1" lang="en-US" altLang="ja-JP" dirty="0" smtClean="0">
                <a:latin typeface="HGS明朝E"/>
                <a:ea typeface="HGS明朝E"/>
                <a:cs typeface="HGS明朝E"/>
              </a:rPr>
              <a:t>21</a:t>
            </a:r>
            <a:r>
              <a:rPr kumimoji="1" lang="ja-JP" altLang="en-US" dirty="0" smtClean="0">
                <a:latin typeface="HGS明朝E"/>
                <a:ea typeface="HGS明朝E"/>
                <a:cs typeface="HGS明朝E"/>
              </a:rPr>
              <a:t>日：シラキの黄葉が広がる</a:t>
            </a:r>
            <a:endParaRPr kumimoji="1" lang="ja-JP" altLang="en-US" dirty="0">
              <a:latin typeface="HGS明朝E"/>
              <a:ea typeface="HGS明朝E"/>
              <a:cs typeface="HGS明朝E"/>
            </a:endParaRPr>
          </a:p>
        </p:txBody>
      </p:sp>
      <p:pic>
        <p:nvPicPr>
          <p:cNvPr id="5" name="コンテンツ プレースホルダー 4" descr="_IGP7670.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24035" y="1348757"/>
            <a:ext cx="9168035" cy="5042066"/>
          </a:xfrm>
        </p:spPr>
      </p:pic>
    </p:spTree>
    <p:extLst>
      <p:ext uri="{BB962C8B-B14F-4D97-AF65-F5344CB8AC3E}">
        <p14:creationId xmlns:p14="http://schemas.microsoft.com/office/powerpoint/2010/main" val="338831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949" y="274638"/>
            <a:ext cx="8679873" cy="1143000"/>
          </a:xfrm>
        </p:spPr>
        <p:txBody>
          <a:bodyPr>
            <a:normAutofit/>
          </a:bodyPr>
          <a:lstStyle/>
          <a:p>
            <a:r>
              <a:rPr kumimoji="1" lang="en-US" altLang="ja-JP" sz="3200" dirty="0" smtClean="0">
                <a:latin typeface="HGS明朝E"/>
                <a:ea typeface="HGS明朝E"/>
                <a:cs typeface="HGS明朝E"/>
              </a:rPr>
              <a:t>12</a:t>
            </a:r>
            <a:r>
              <a:rPr kumimoji="1" lang="ja-JP" altLang="en-US" sz="3200" dirty="0" smtClean="0">
                <a:latin typeface="HGS明朝E"/>
                <a:ea typeface="HGS明朝E"/>
                <a:cs typeface="HGS明朝E"/>
              </a:rPr>
              <a:t>月</a:t>
            </a:r>
            <a:r>
              <a:rPr kumimoji="1" lang="en-US" altLang="ja-JP" sz="3200" dirty="0" smtClean="0">
                <a:latin typeface="HGS明朝E"/>
                <a:ea typeface="HGS明朝E"/>
                <a:cs typeface="HGS明朝E"/>
              </a:rPr>
              <a:t>8</a:t>
            </a:r>
            <a:r>
              <a:rPr kumimoji="1" lang="ja-JP" altLang="en-US" sz="3200" dirty="0" smtClean="0">
                <a:latin typeface="HGS明朝E"/>
                <a:ea typeface="HGS明朝E"/>
                <a:cs typeface="HGS明朝E"/>
              </a:rPr>
              <a:t>日：イロハモミジが紅葉・コナラが黄葉</a:t>
            </a:r>
            <a:endParaRPr kumimoji="1" lang="ja-JP" altLang="en-US" sz="3200" dirty="0">
              <a:latin typeface="HGS明朝E"/>
              <a:ea typeface="HGS明朝E"/>
              <a:cs typeface="HGS明朝E"/>
            </a:endParaRPr>
          </a:p>
        </p:txBody>
      </p:sp>
      <p:pic>
        <p:nvPicPr>
          <p:cNvPr id="4" name="コンテンツ プレースホルダー 3" descr="_IGP7886.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215" y="1350492"/>
            <a:ext cx="9132871" cy="5022727"/>
          </a:xfrm>
        </p:spPr>
      </p:pic>
      <p:cxnSp>
        <p:nvCxnSpPr>
          <p:cNvPr id="6" name="直線矢印コネクタ 5"/>
          <p:cNvCxnSpPr/>
          <p:nvPr/>
        </p:nvCxnSpPr>
        <p:spPr>
          <a:xfrm flipV="1">
            <a:off x="2303256" y="2236640"/>
            <a:ext cx="985981" cy="91084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178826" y="3066014"/>
            <a:ext cx="1404686"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8" name="直線矢印コネクタ 7"/>
          <p:cNvCxnSpPr/>
          <p:nvPr/>
        </p:nvCxnSpPr>
        <p:spPr>
          <a:xfrm flipH="1" flipV="1">
            <a:off x="6208158" y="2981825"/>
            <a:ext cx="733159" cy="89139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08158" y="400138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spTree>
    <p:extLst>
      <p:ext uri="{BB962C8B-B14F-4D97-AF65-F5344CB8AC3E}">
        <p14:creationId xmlns:p14="http://schemas.microsoft.com/office/powerpoint/2010/main" val="199101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_IGP7910.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26199" y="1348757"/>
            <a:ext cx="9094137" cy="5001426"/>
          </a:xfrm>
        </p:spPr>
      </p:pic>
      <p:sp>
        <p:nvSpPr>
          <p:cNvPr id="2" name="タイトル 1"/>
          <p:cNvSpPr>
            <a:spLocks noGrp="1"/>
          </p:cNvSpPr>
          <p:nvPr>
            <p:ph type="title"/>
          </p:nvPr>
        </p:nvSpPr>
        <p:spPr>
          <a:xfrm>
            <a:off x="266949" y="274638"/>
            <a:ext cx="8679873" cy="1143000"/>
          </a:xfrm>
        </p:spPr>
        <p:txBody>
          <a:bodyPr>
            <a:normAutofit/>
          </a:bodyPr>
          <a:lstStyle/>
          <a:p>
            <a:r>
              <a:rPr kumimoji="1" lang="en-US" altLang="ja-JP" sz="3200" dirty="0" smtClean="0">
                <a:latin typeface="HGS明朝E"/>
                <a:ea typeface="HGS明朝E"/>
                <a:cs typeface="HGS明朝E"/>
              </a:rPr>
              <a:t>12</a:t>
            </a:r>
            <a:r>
              <a:rPr kumimoji="1" lang="ja-JP" altLang="en-US" sz="3200" dirty="0" smtClean="0">
                <a:latin typeface="HGS明朝E"/>
                <a:ea typeface="HGS明朝E"/>
                <a:cs typeface="HGS明朝E"/>
              </a:rPr>
              <a:t>月</a:t>
            </a:r>
            <a:r>
              <a:rPr kumimoji="1" lang="en-US" altLang="ja-JP" sz="3200" dirty="0" smtClean="0">
                <a:latin typeface="HGS明朝E"/>
                <a:ea typeface="HGS明朝E"/>
                <a:cs typeface="HGS明朝E"/>
              </a:rPr>
              <a:t>14</a:t>
            </a:r>
            <a:r>
              <a:rPr kumimoji="1" lang="ja-JP" altLang="en-US" sz="3200" dirty="0" smtClean="0">
                <a:latin typeface="HGS明朝E"/>
                <a:ea typeface="HGS明朝E"/>
                <a:cs typeface="HGS明朝E"/>
              </a:rPr>
              <a:t>日：イロハモミジ</a:t>
            </a:r>
            <a:r>
              <a:rPr lang="ja-JP" altLang="en-US" sz="3200" dirty="0" smtClean="0">
                <a:latin typeface="HGS明朝E"/>
                <a:ea typeface="HGS明朝E"/>
                <a:cs typeface="HGS明朝E"/>
              </a:rPr>
              <a:t>、コナラの落葉</a:t>
            </a:r>
            <a:endParaRPr kumimoji="1" lang="ja-JP" altLang="en-US" sz="3200" dirty="0">
              <a:latin typeface="HGS明朝E"/>
              <a:ea typeface="HGS明朝E"/>
              <a:cs typeface="HGS明朝E"/>
            </a:endParaRPr>
          </a:p>
        </p:txBody>
      </p:sp>
      <p:cxnSp>
        <p:nvCxnSpPr>
          <p:cNvPr id="6" name="直線矢印コネクタ 5"/>
          <p:cNvCxnSpPr/>
          <p:nvPr/>
        </p:nvCxnSpPr>
        <p:spPr>
          <a:xfrm flipV="1">
            <a:off x="1810265" y="2416782"/>
            <a:ext cx="985981" cy="91084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107835" y="3327624"/>
            <a:ext cx="1404686"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8" name="直線矢印コネクタ 7"/>
          <p:cNvCxnSpPr/>
          <p:nvPr/>
        </p:nvCxnSpPr>
        <p:spPr>
          <a:xfrm flipH="1" flipV="1">
            <a:off x="6574737" y="2745173"/>
            <a:ext cx="733159" cy="89139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63374" y="372530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spTree>
    <p:extLst>
      <p:ext uri="{BB962C8B-B14F-4D97-AF65-F5344CB8AC3E}">
        <p14:creationId xmlns:p14="http://schemas.microsoft.com/office/powerpoint/2010/main" val="3154735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949" y="274638"/>
            <a:ext cx="8679873" cy="1143000"/>
          </a:xfrm>
        </p:spPr>
        <p:txBody>
          <a:bodyPr>
            <a:normAutofit/>
          </a:bodyPr>
          <a:lstStyle/>
          <a:p>
            <a:r>
              <a:rPr kumimoji="1" lang="en-US" altLang="ja-JP" sz="3200" dirty="0" smtClean="0">
                <a:latin typeface="HGS明朝E"/>
                <a:ea typeface="HGS明朝E"/>
                <a:cs typeface="HGS明朝E"/>
              </a:rPr>
              <a:t>1</a:t>
            </a:r>
            <a:r>
              <a:rPr kumimoji="1" lang="ja-JP" altLang="en-US" sz="3200" dirty="0" smtClean="0">
                <a:latin typeface="HGS明朝E"/>
                <a:ea typeface="HGS明朝E"/>
                <a:cs typeface="HGS明朝E"/>
              </a:rPr>
              <a:t>月</a:t>
            </a:r>
            <a:r>
              <a:rPr kumimoji="1" lang="en-US" altLang="ja-JP" sz="3200" dirty="0" smtClean="0">
                <a:latin typeface="HGS明朝E"/>
                <a:ea typeface="HGS明朝E"/>
                <a:cs typeface="HGS明朝E"/>
              </a:rPr>
              <a:t>5</a:t>
            </a:r>
            <a:r>
              <a:rPr lang="en-US" altLang="en-US" sz="3200" dirty="0" smtClean="0">
                <a:latin typeface="HGS明朝E"/>
                <a:ea typeface="HGS明朝E"/>
                <a:cs typeface="HGS明朝E"/>
              </a:rPr>
              <a:t>日</a:t>
            </a:r>
            <a:r>
              <a:rPr kumimoji="1" lang="ja-JP" altLang="en-US" sz="3200" dirty="0" smtClean="0">
                <a:latin typeface="HGS明朝E"/>
                <a:ea typeface="HGS明朝E"/>
                <a:cs typeface="HGS明朝E"/>
              </a:rPr>
              <a:t>：</a:t>
            </a:r>
            <a:r>
              <a:rPr lang="ja-JP" altLang="en-US" sz="3200" dirty="0" smtClean="0">
                <a:latin typeface="HGS明朝E"/>
                <a:ea typeface="HGS明朝E"/>
                <a:cs typeface="HGS明朝E"/>
              </a:rPr>
              <a:t>林冠は再び開く</a:t>
            </a:r>
            <a:endParaRPr kumimoji="1" lang="ja-JP" altLang="en-US" sz="3200" dirty="0">
              <a:latin typeface="HGS明朝E"/>
              <a:ea typeface="HGS明朝E"/>
              <a:cs typeface="HGS明朝E"/>
            </a:endParaRPr>
          </a:p>
        </p:txBody>
      </p:sp>
      <p:cxnSp>
        <p:nvCxnSpPr>
          <p:cNvPr id="6" name="直線矢印コネクタ 5"/>
          <p:cNvCxnSpPr/>
          <p:nvPr/>
        </p:nvCxnSpPr>
        <p:spPr>
          <a:xfrm flipV="1">
            <a:off x="2094228" y="2219571"/>
            <a:ext cx="985981" cy="91084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1391885" y="3192907"/>
            <a:ext cx="1404686"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pic>
        <p:nvPicPr>
          <p:cNvPr id="5" name="コンテンツ プレースホルダー 4" descr="_IGP8095.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40543" y="1348758"/>
            <a:ext cx="9079793" cy="4993536"/>
          </a:xfrm>
        </p:spPr>
      </p:pic>
    </p:spTree>
    <p:extLst>
      <p:ext uri="{BB962C8B-B14F-4D97-AF65-F5344CB8AC3E}">
        <p14:creationId xmlns:p14="http://schemas.microsoft.com/office/powerpoint/2010/main" val="39607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カタクリについて補足</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a:xfrm>
            <a:off x="457200" y="1600200"/>
            <a:ext cx="8319746" cy="4525963"/>
          </a:xfrm>
        </p:spPr>
        <p:txBody>
          <a:bodyPr>
            <a:normAutofit lnSpcReduction="10000"/>
          </a:bodyPr>
          <a:lstStyle/>
          <a:p>
            <a:r>
              <a:rPr kumimoji="1" lang="ja-JP" altLang="en-US" dirty="0" smtClean="0">
                <a:latin typeface="HGS明朝E"/>
                <a:ea typeface="HGS明朝E"/>
                <a:cs typeface="HGS明朝E"/>
              </a:rPr>
              <a:t>カタクリは虫媒花で受粉には訪花昆虫の存在が必須。</a:t>
            </a:r>
            <a:endParaRPr kumimoji="1" lang="en-US" altLang="ja-JP" dirty="0" smtClean="0">
              <a:latin typeface="HGS明朝E"/>
              <a:ea typeface="HGS明朝E"/>
              <a:cs typeface="HGS明朝E"/>
            </a:endParaRPr>
          </a:p>
          <a:p>
            <a:r>
              <a:rPr lang="ja-JP" altLang="en-US" dirty="0" smtClean="0">
                <a:latin typeface="HGS明朝E"/>
                <a:ea typeface="HGS明朝E"/>
                <a:cs typeface="HGS明朝E"/>
              </a:rPr>
              <a:t>カタクリの種子にはエライオソームと呼ばれる付着物があり、これを食べるアリはエライオソーム付着種子を巣に持ち帰り、種子は捨てる。アリにより種子散布がなされている。</a:t>
            </a:r>
            <a:endParaRPr lang="en-US" altLang="ja-JP" dirty="0" smtClean="0">
              <a:latin typeface="HGS明朝E"/>
              <a:ea typeface="HGS明朝E"/>
              <a:cs typeface="HGS明朝E"/>
            </a:endParaRPr>
          </a:p>
          <a:p>
            <a:r>
              <a:rPr lang="en-US" altLang="ja-JP" dirty="0">
                <a:latin typeface="HGS明朝E"/>
                <a:ea typeface="HGS明朝E"/>
                <a:cs typeface="HGS明朝E"/>
              </a:rPr>
              <a:t>http://</a:t>
            </a:r>
            <a:r>
              <a:rPr lang="en-US" altLang="ja-JP" dirty="0" err="1">
                <a:latin typeface="HGS明朝E"/>
                <a:ea typeface="HGS明朝E"/>
                <a:cs typeface="HGS明朝E"/>
              </a:rPr>
              <a:t>www.nat-museum.sanda.hyogo.jp</a:t>
            </a:r>
            <a:r>
              <a:rPr lang="en-US" altLang="ja-JP" dirty="0">
                <a:latin typeface="HGS明朝E"/>
                <a:ea typeface="HGS明朝E"/>
                <a:cs typeface="HGS明朝E"/>
              </a:rPr>
              <a:t>/top/</a:t>
            </a:r>
            <a:r>
              <a:rPr lang="en-US" altLang="ja-JP" dirty="0" err="1">
                <a:latin typeface="HGS明朝E"/>
                <a:ea typeface="HGS明朝E"/>
                <a:cs typeface="HGS明朝E"/>
              </a:rPr>
              <a:t>kyousei</a:t>
            </a:r>
            <a:r>
              <a:rPr lang="en-US" altLang="ja-JP" dirty="0">
                <a:latin typeface="HGS明朝E"/>
                <a:ea typeface="HGS明朝E"/>
                <a:cs typeface="HGS明朝E"/>
              </a:rPr>
              <a:t>/11pdf/p063.pdf</a:t>
            </a:r>
            <a:endParaRPr kumimoji="1" lang="ja-JP" altLang="en-US" dirty="0">
              <a:latin typeface="HGS明朝E"/>
              <a:ea typeface="HGS明朝E"/>
              <a:cs typeface="HGS明朝E"/>
            </a:endParaRPr>
          </a:p>
        </p:txBody>
      </p:sp>
    </p:spTree>
    <p:extLst>
      <p:ext uri="{BB962C8B-B14F-4D97-AF65-F5344CB8AC3E}">
        <p14:creationId xmlns:p14="http://schemas.microsoft.com/office/powerpoint/2010/main" val="36675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問題（１）</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p:txBody>
          <a:bodyPr/>
          <a:lstStyle/>
          <a:p>
            <a:r>
              <a:rPr lang="ja-JP" altLang="en-US" dirty="0" smtClean="0">
                <a:latin typeface="HGS明朝E"/>
                <a:ea typeface="HGS明朝E"/>
                <a:cs typeface="HGS明朝E"/>
              </a:rPr>
              <a:t>カタクリは夏緑樹林の地表（＝林床）で葉を広げ開花する。</a:t>
            </a:r>
            <a:endParaRPr lang="en-US" altLang="ja-JP" dirty="0" smtClean="0">
              <a:latin typeface="HGS明朝E"/>
              <a:ea typeface="HGS明朝E"/>
              <a:cs typeface="HGS明朝E"/>
            </a:endParaRPr>
          </a:p>
          <a:p>
            <a:r>
              <a:rPr lang="ja-JP" altLang="en-US" dirty="0" smtClean="0">
                <a:latin typeface="HGS明朝E"/>
                <a:ea typeface="HGS明朝E"/>
                <a:cs typeface="HGS明朝E"/>
              </a:rPr>
              <a:t>カタクリの生存と生育には林床に届く光が必要である。</a:t>
            </a:r>
            <a:endParaRPr lang="en-US" altLang="ja-JP" dirty="0" smtClean="0">
              <a:latin typeface="HGS明朝E"/>
              <a:ea typeface="HGS明朝E"/>
              <a:cs typeface="HGS明朝E"/>
            </a:endParaRPr>
          </a:p>
          <a:p>
            <a:r>
              <a:rPr kumimoji="1" lang="ja-JP" altLang="en-US" dirty="0" smtClean="0">
                <a:latin typeface="HGS明朝E"/>
                <a:ea typeface="HGS明朝E"/>
                <a:cs typeface="HGS明朝E"/>
              </a:rPr>
              <a:t>林床に届く光の強さは、</a:t>
            </a:r>
            <a:r>
              <a:rPr lang="ja-JP" altLang="en-US" dirty="0" smtClean="0">
                <a:latin typeface="HGS明朝E"/>
                <a:ea typeface="HGS明朝E"/>
                <a:cs typeface="HGS明朝E"/>
              </a:rPr>
              <a:t>３月</a:t>
            </a:r>
            <a:r>
              <a:rPr lang="ja-JP" altLang="en-US" dirty="0">
                <a:latin typeface="HGS明朝E"/>
                <a:ea typeface="HGS明朝E"/>
                <a:cs typeface="HGS明朝E"/>
              </a:rPr>
              <a:t>１７日と５月</a:t>
            </a:r>
            <a:r>
              <a:rPr lang="ja-JP" altLang="en-US" dirty="0" smtClean="0">
                <a:latin typeface="HGS明朝E"/>
                <a:ea typeface="HGS明朝E"/>
                <a:cs typeface="HGS明朝E"/>
              </a:rPr>
              <a:t>２６日のどちらが強いと考えられるか。</a:t>
            </a:r>
            <a:endParaRPr lang="en-US" altLang="ja-JP" dirty="0" smtClean="0">
              <a:latin typeface="HGS明朝E"/>
              <a:ea typeface="HGS明朝E"/>
              <a:cs typeface="HGS明朝E"/>
            </a:endParaRPr>
          </a:p>
          <a:p>
            <a:pPr marL="0" indent="0">
              <a:buNone/>
            </a:pPr>
            <a:r>
              <a:rPr kumimoji="1" lang="ja-JP" altLang="en-US" dirty="0" smtClean="0">
                <a:latin typeface="HGS明朝E"/>
                <a:ea typeface="HGS明朝E"/>
                <a:cs typeface="HGS明朝E"/>
              </a:rPr>
              <a:t>（</a:t>
            </a:r>
            <a:r>
              <a:rPr kumimoji="1" lang="ja-JP" altLang="en-US" dirty="0" smtClean="0">
                <a:solidFill>
                  <a:srgbClr val="0000FF"/>
                </a:solidFill>
                <a:latin typeface="HGS明朝E"/>
                <a:ea typeface="HGS明朝E"/>
                <a:cs typeface="HGS明朝E"/>
              </a:rPr>
              <a:t>３月１７日</a:t>
            </a:r>
            <a:r>
              <a:rPr kumimoji="1" lang="ja-JP" altLang="en-US" dirty="0" smtClean="0">
                <a:latin typeface="HGS明朝E"/>
                <a:ea typeface="HGS明朝E"/>
                <a:cs typeface="HGS明朝E"/>
              </a:rPr>
              <a:t>）</a:t>
            </a:r>
            <a:endParaRPr kumimoji="1" lang="ja-JP" altLang="en-US" dirty="0">
              <a:latin typeface="HGS明朝E"/>
              <a:ea typeface="HGS明朝E"/>
              <a:cs typeface="HGS明朝E"/>
            </a:endParaRPr>
          </a:p>
        </p:txBody>
      </p:sp>
    </p:spTree>
    <p:extLst>
      <p:ext uri="{BB962C8B-B14F-4D97-AF65-F5344CB8AC3E}">
        <p14:creationId xmlns:p14="http://schemas.microsoft.com/office/powerpoint/2010/main" val="194188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問題（２）</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p:txBody>
          <a:bodyPr>
            <a:normAutofit/>
          </a:bodyPr>
          <a:lstStyle/>
          <a:p>
            <a:r>
              <a:rPr kumimoji="1" lang="ja-JP" altLang="en-US" dirty="0" smtClean="0">
                <a:latin typeface="HGS明朝E"/>
                <a:ea typeface="HGS明朝E"/>
                <a:cs typeface="HGS明朝E"/>
              </a:rPr>
              <a:t>生物が環境に及ぼす影響を環境形成作用と呼ぶ。</a:t>
            </a:r>
            <a:endParaRPr kumimoji="1" lang="en-US" altLang="ja-JP" dirty="0" smtClean="0">
              <a:latin typeface="HGS明朝E"/>
              <a:ea typeface="HGS明朝E"/>
              <a:cs typeface="HGS明朝E"/>
            </a:endParaRPr>
          </a:p>
          <a:p>
            <a:r>
              <a:rPr kumimoji="1" lang="ja-JP" altLang="en-US" dirty="0" smtClean="0">
                <a:latin typeface="HGS明朝E"/>
                <a:ea typeface="HGS明朝E"/>
                <a:cs typeface="HGS明朝E"/>
              </a:rPr>
              <a:t>夏緑樹林を構成する樹木の葉の展開から落葉にいたる生活環は、林床に届く光にどのように影響を与えているか。</a:t>
            </a:r>
            <a:endParaRPr kumimoji="1" lang="en-US" altLang="ja-JP" dirty="0" smtClean="0">
              <a:latin typeface="HGS明朝E"/>
              <a:ea typeface="HGS明朝E"/>
              <a:cs typeface="HGS明朝E"/>
            </a:endParaRPr>
          </a:p>
          <a:p>
            <a:pPr marL="0" indent="0">
              <a:buNone/>
            </a:pPr>
            <a:r>
              <a:rPr lang="ja-JP" altLang="en-US" dirty="0" smtClean="0">
                <a:latin typeface="HGS明朝E"/>
                <a:ea typeface="HGS明朝E"/>
                <a:cs typeface="HGS明朝E"/>
              </a:rPr>
              <a:t>（</a:t>
            </a:r>
            <a:r>
              <a:rPr lang="ja-JP" altLang="en-US" dirty="0">
                <a:solidFill>
                  <a:srgbClr val="0000FF"/>
                </a:solidFill>
                <a:latin typeface="HGS明朝E"/>
                <a:ea typeface="HGS明朝E"/>
                <a:cs typeface="HGS明朝E"/>
              </a:rPr>
              <a:t>葉の展開から落葉にいたる</a:t>
            </a:r>
            <a:r>
              <a:rPr lang="ja-JP" altLang="en-US" dirty="0" smtClean="0">
                <a:solidFill>
                  <a:srgbClr val="0000FF"/>
                </a:solidFill>
                <a:latin typeface="HGS明朝E"/>
                <a:ea typeface="HGS明朝E"/>
                <a:cs typeface="HGS明朝E"/>
              </a:rPr>
              <a:t>まで、林床に届く光を遮る</a:t>
            </a:r>
            <a:r>
              <a:rPr lang="ja-JP" altLang="en-US" dirty="0" smtClean="0">
                <a:latin typeface="HGS明朝E"/>
                <a:ea typeface="HGS明朝E"/>
                <a:cs typeface="HGS明朝E"/>
              </a:rPr>
              <a:t>）</a:t>
            </a:r>
            <a:endParaRPr kumimoji="1" lang="en-US" altLang="ja-JP" dirty="0" smtClean="0">
              <a:latin typeface="HGS明朝E"/>
              <a:ea typeface="HGS明朝E"/>
              <a:cs typeface="HGS明朝E"/>
            </a:endParaRPr>
          </a:p>
        </p:txBody>
      </p:sp>
    </p:spTree>
    <p:extLst>
      <p:ext uri="{BB962C8B-B14F-4D97-AF65-F5344CB8AC3E}">
        <p14:creationId xmlns:p14="http://schemas.microsoft.com/office/powerpoint/2010/main" val="371250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問題（３）</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a:xfrm>
            <a:off x="457200" y="1417638"/>
            <a:ext cx="8229600" cy="5090313"/>
          </a:xfrm>
        </p:spPr>
        <p:txBody>
          <a:bodyPr>
            <a:normAutofit lnSpcReduction="10000"/>
          </a:bodyPr>
          <a:lstStyle/>
          <a:p>
            <a:r>
              <a:rPr kumimoji="1" lang="ja-JP" altLang="en-US" dirty="0" smtClean="0">
                <a:latin typeface="HGS明朝E"/>
                <a:ea typeface="HGS明朝E"/>
                <a:cs typeface="HGS明朝E"/>
              </a:rPr>
              <a:t>無機的（＝非生物的）環境が生物に与える影響を作用と呼ぶ。</a:t>
            </a:r>
            <a:endParaRPr kumimoji="1" lang="en-US" altLang="ja-JP" dirty="0" smtClean="0">
              <a:latin typeface="HGS明朝E"/>
              <a:ea typeface="HGS明朝E"/>
              <a:cs typeface="HGS明朝E"/>
            </a:endParaRPr>
          </a:p>
          <a:p>
            <a:r>
              <a:rPr kumimoji="1" lang="en-US" altLang="ja-JP" dirty="0" smtClean="0">
                <a:latin typeface="HGS明朝E"/>
                <a:ea typeface="HGS明朝E"/>
                <a:cs typeface="HGS明朝E"/>
              </a:rPr>
              <a:t>12</a:t>
            </a:r>
            <a:r>
              <a:rPr kumimoji="1" lang="ja-JP" altLang="en-US" dirty="0" smtClean="0">
                <a:latin typeface="HGS明朝E"/>
                <a:ea typeface="HGS明朝E"/>
                <a:cs typeface="HGS明朝E"/>
              </a:rPr>
              <a:t>月</a:t>
            </a:r>
            <a:r>
              <a:rPr kumimoji="1" lang="en-US" altLang="ja-JP" dirty="0" smtClean="0">
                <a:latin typeface="HGS明朝E"/>
                <a:ea typeface="HGS明朝E"/>
                <a:cs typeface="HGS明朝E"/>
              </a:rPr>
              <a:t>〜</a:t>
            </a:r>
            <a:r>
              <a:rPr kumimoji="1" lang="ja-JP" altLang="en-US" dirty="0" smtClean="0">
                <a:latin typeface="HGS明朝E"/>
                <a:ea typeface="HGS明朝E"/>
                <a:cs typeface="HGS明朝E"/>
              </a:rPr>
              <a:t>２月の期間も、３月と同様に林床には光が届いている。</a:t>
            </a:r>
            <a:r>
              <a:rPr lang="ja-JP" altLang="en-US" dirty="0" smtClean="0">
                <a:latin typeface="HGS明朝E"/>
                <a:ea typeface="HGS明朝E"/>
                <a:cs typeface="HGS明朝E"/>
              </a:rPr>
              <a:t>カタクリはこの期間に林床で葉や花を展開しない。</a:t>
            </a:r>
            <a:endParaRPr lang="en-US" altLang="ja-JP" dirty="0" smtClean="0">
              <a:latin typeface="HGS明朝E"/>
              <a:ea typeface="HGS明朝E"/>
              <a:cs typeface="HGS明朝E"/>
            </a:endParaRPr>
          </a:p>
          <a:p>
            <a:r>
              <a:rPr lang="en-US" altLang="ja-JP" dirty="0" smtClean="0">
                <a:latin typeface="HGS明朝E"/>
                <a:ea typeface="HGS明朝E"/>
                <a:cs typeface="HGS明朝E"/>
              </a:rPr>
              <a:t>12</a:t>
            </a:r>
            <a:r>
              <a:rPr lang="ja-JP" altLang="en-US" dirty="0" smtClean="0">
                <a:latin typeface="HGS明朝E"/>
                <a:ea typeface="HGS明朝E"/>
                <a:cs typeface="HGS明朝E"/>
              </a:rPr>
              <a:t>月</a:t>
            </a:r>
            <a:r>
              <a:rPr lang="en-US" altLang="ja-JP" dirty="0" smtClean="0">
                <a:latin typeface="HGS明朝E"/>
                <a:ea typeface="HGS明朝E"/>
                <a:cs typeface="HGS明朝E"/>
              </a:rPr>
              <a:t>〜</a:t>
            </a:r>
            <a:r>
              <a:rPr lang="ja-JP" altLang="en-US" dirty="0" smtClean="0">
                <a:latin typeface="HGS明朝E"/>
                <a:ea typeface="HGS明朝E"/>
                <a:cs typeface="HGS明朝E"/>
              </a:rPr>
              <a:t>２月は休眠し、３月に葉や花を展開するカタクリの生活環に影響を与えていると思われる無機的</a:t>
            </a:r>
            <a:r>
              <a:rPr lang="ja-JP" altLang="en-US" dirty="0" smtClean="0">
                <a:solidFill>
                  <a:srgbClr val="000000"/>
                </a:solidFill>
                <a:latin typeface="HGS明朝E"/>
                <a:ea typeface="HGS明朝E"/>
                <a:cs typeface="HGS明朝E"/>
              </a:rPr>
              <a:t>環境要因</a:t>
            </a:r>
            <a:r>
              <a:rPr lang="ja-JP" altLang="en-US" dirty="0" smtClean="0">
                <a:latin typeface="HGS明朝E"/>
                <a:ea typeface="HGS明朝E"/>
                <a:cs typeface="HGS明朝E"/>
              </a:rPr>
              <a:t>をあげてみよう。</a:t>
            </a:r>
            <a:endParaRPr lang="en-US" altLang="ja-JP" dirty="0" smtClean="0">
              <a:latin typeface="HGS明朝E"/>
              <a:ea typeface="HGS明朝E"/>
              <a:cs typeface="HGS明朝E"/>
            </a:endParaRPr>
          </a:p>
          <a:p>
            <a:pPr marL="0" indent="0">
              <a:buNone/>
            </a:pPr>
            <a:r>
              <a:rPr lang="ja-JP" altLang="en-US" dirty="0" smtClean="0">
                <a:latin typeface="HGS明朝E"/>
                <a:ea typeface="HGS明朝E"/>
                <a:cs typeface="HGS明朝E"/>
              </a:rPr>
              <a:t>（</a:t>
            </a:r>
            <a:r>
              <a:rPr lang="ja-JP" altLang="en-US" dirty="0" smtClean="0">
                <a:solidFill>
                  <a:srgbClr val="0000FF"/>
                </a:solidFill>
                <a:latin typeface="HGS明朝E"/>
                <a:ea typeface="HGS明朝E"/>
                <a:cs typeface="HGS明朝E"/>
              </a:rPr>
              <a:t>温度や降水量など</a:t>
            </a:r>
            <a:r>
              <a:rPr lang="ja-JP" altLang="en-US" dirty="0" smtClean="0">
                <a:latin typeface="HGS明朝E"/>
                <a:ea typeface="HGS明朝E"/>
                <a:cs typeface="HGS明朝E"/>
              </a:rPr>
              <a:t>）</a:t>
            </a:r>
            <a:endParaRPr lang="en-US" altLang="ja-JP" dirty="0" smtClean="0">
              <a:latin typeface="HGS明朝E"/>
              <a:ea typeface="HGS明朝E"/>
              <a:cs typeface="HGS明朝E"/>
            </a:endParaRPr>
          </a:p>
          <a:p>
            <a:endParaRPr lang="en-US" altLang="ja-JP" dirty="0" smtClean="0"/>
          </a:p>
          <a:p>
            <a:endParaRPr kumimoji="1" lang="ja-JP" altLang="en-US" dirty="0"/>
          </a:p>
        </p:txBody>
      </p:sp>
    </p:spTree>
    <p:extLst>
      <p:ext uri="{BB962C8B-B14F-4D97-AF65-F5344CB8AC3E}">
        <p14:creationId xmlns:p14="http://schemas.microsoft.com/office/powerpoint/2010/main" val="335289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問題（４）</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p:txBody>
          <a:bodyPr>
            <a:normAutofit fontScale="92500"/>
          </a:bodyPr>
          <a:lstStyle/>
          <a:p>
            <a:r>
              <a:rPr lang="ja-JP" altLang="en-US" dirty="0" smtClean="0">
                <a:latin typeface="HGS明朝E"/>
                <a:ea typeface="HGS明朝E"/>
                <a:cs typeface="HGS明朝E"/>
              </a:rPr>
              <a:t>生物が</a:t>
            </a:r>
            <a:r>
              <a:rPr lang="ja-JP" altLang="en-US" dirty="0">
                <a:latin typeface="HGS明朝E"/>
                <a:ea typeface="HGS明朝E"/>
                <a:cs typeface="HGS明朝E"/>
              </a:rPr>
              <a:t>生物に与える影響</a:t>
            </a:r>
            <a:r>
              <a:rPr lang="ja-JP" altLang="en-US" dirty="0" smtClean="0">
                <a:latin typeface="HGS明朝E"/>
                <a:ea typeface="HGS明朝E"/>
                <a:cs typeface="HGS明朝E"/>
              </a:rPr>
              <a:t>を相互作用</a:t>
            </a:r>
            <a:r>
              <a:rPr lang="ja-JP" altLang="en-US" dirty="0">
                <a:latin typeface="HGS明朝E"/>
                <a:ea typeface="HGS明朝E"/>
                <a:cs typeface="HGS明朝E"/>
              </a:rPr>
              <a:t>と呼ぶ。</a:t>
            </a:r>
            <a:endParaRPr lang="en-US" altLang="ja-JP" dirty="0">
              <a:latin typeface="HGS明朝E"/>
              <a:ea typeface="HGS明朝E"/>
              <a:cs typeface="HGS明朝E"/>
            </a:endParaRPr>
          </a:p>
          <a:p>
            <a:r>
              <a:rPr lang="en-US" altLang="ja-JP" dirty="0">
                <a:latin typeface="HGS明朝E"/>
                <a:ea typeface="HGS明朝E"/>
                <a:cs typeface="HGS明朝E"/>
              </a:rPr>
              <a:t>12</a:t>
            </a:r>
            <a:r>
              <a:rPr lang="ja-JP" altLang="en-US" dirty="0">
                <a:latin typeface="HGS明朝E"/>
                <a:ea typeface="HGS明朝E"/>
                <a:cs typeface="HGS明朝E"/>
              </a:rPr>
              <a:t>月</a:t>
            </a:r>
            <a:r>
              <a:rPr lang="en-US" altLang="ja-JP" dirty="0">
                <a:latin typeface="HGS明朝E"/>
                <a:ea typeface="HGS明朝E"/>
                <a:cs typeface="HGS明朝E"/>
              </a:rPr>
              <a:t>〜</a:t>
            </a:r>
            <a:r>
              <a:rPr lang="ja-JP" altLang="en-US" dirty="0">
                <a:latin typeface="HGS明朝E"/>
                <a:ea typeface="HGS明朝E"/>
                <a:cs typeface="HGS明朝E"/>
              </a:rPr>
              <a:t>２月の期間も、３月と同様に林床には光が届いている。カタクリはこの期間に林床で葉や花を展開しない。</a:t>
            </a:r>
            <a:endParaRPr lang="en-US" altLang="ja-JP" dirty="0">
              <a:latin typeface="HGS明朝E"/>
              <a:ea typeface="HGS明朝E"/>
              <a:cs typeface="HGS明朝E"/>
            </a:endParaRPr>
          </a:p>
          <a:p>
            <a:r>
              <a:rPr lang="en-US" altLang="ja-JP" dirty="0">
                <a:latin typeface="HGS明朝E"/>
                <a:ea typeface="HGS明朝E"/>
                <a:cs typeface="HGS明朝E"/>
              </a:rPr>
              <a:t>12</a:t>
            </a:r>
            <a:r>
              <a:rPr lang="ja-JP" altLang="en-US" dirty="0">
                <a:latin typeface="HGS明朝E"/>
                <a:ea typeface="HGS明朝E"/>
                <a:cs typeface="HGS明朝E"/>
              </a:rPr>
              <a:t>月</a:t>
            </a:r>
            <a:r>
              <a:rPr lang="en-US" altLang="ja-JP" dirty="0">
                <a:latin typeface="HGS明朝E"/>
                <a:ea typeface="HGS明朝E"/>
                <a:cs typeface="HGS明朝E"/>
              </a:rPr>
              <a:t>〜</a:t>
            </a:r>
            <a:r>
              <a:rPr lang="ja-JP" altLang="en-US" dirty="0">
                <a:latin typeface="HGS明朝E"/>
                <a:ea typeface="HGS明朝E"/>
                <a:cs typeface="HGS明朝E"/>
              </a:rPr>
              <a:t>２月は休眠し、３月に葉や花を展開するカタクリの生活環に影響を与えていると</a:t>
            </a:r>
            <a:r>
              <a:rPr lang="ja-JP" altLang="en-US" dirty="0" smtClean="0">
                <a:latin typeface="HGS明朝E"/>
                <a:ea typeface="HGS明朝E"/>
                <a:cs typeface="HGS明朝E"/>
              </a:rPr>
              <a:t>思われる生物的</a:t>
            </a:r>
            <a:r>
              <a:rPr lang="ja-JP" altLang="en-US" dirty="0" smtClean="0">
                <a:solidFill>
                  <a:srgbClr val="000000"/>
                </a:solidFill>
                <a:latin typeface="HGS明朝E"/>
                <a:ea typeface="HGS明朝E"/>
                <a:cs typeface="HGS明朝E"/>
              </a:rPr>
              <a:t>環境</a:t>
            </a:r>
            <a:r>
              <a:rPr lang="ja-JP" altLang="en-US" dirty="0">
                <a:solidFill>
                  <a:srgbClr val="000000"/>
                </a:solidFill>
                <a:latin typeface="HGS明朝E"/>
                <a:ea typeface="HGS明朝E"/>
                <a:cs typeface="HGS明朝E"/>
              </a:rPr>
              <a:t>要因</a:t>
            </a:r>
            <a:r>
              <a:rPr lang="ja-JP" altLang="en-US" dirty="0">
                <a:latin typeface="HGS明朝E"/>
                <a:ea typeface="HGS明朝E"/>
                <a:cs typeface="HGS明朝E"/>
              </a:rPr>
              <a:t>をあげてみよう</a:t>
            </a:r>
            <a:r>
              <a:rPr lang="ja-JP" altLang="en-US" dirty="0" smtClean="0">
                <a:latin typeface="HGS明朝E"/>
                <a:ea typeface="HGS明朝E"/>
                <a:cs typeface="HGS明朝E"/>
              </a:rPr>
              <a:t>。</a:t>
            </a:r>
            <a:endParaRPr lang="en-US" altLang="ja-JP" dirty="0" smtClean="0">
              <a:latin typeface="HGS明朝E"/>
              <a:ea typeface="HGS明朝E"/>
              <a:cs typeface="HGS明朝E"/>
            </a:endParaRPr>
          </a:p>
          <a:p>
            <a:pPr marL="0" indent="0">
              <a:buNone/>
            </a:pPr>
            <a:r>
              <a:rPr lang="ja-JP" altLang="en-US" dirty="0" smtClean="0">
                <a:latin typeface="HGS明朝E"/>
                <a:ea typeface="HGS明朝E"/>
                <a:cs typeface="HGS明朝E"/>
              </a:rPr>
              <a:t>（</a:t>
            </a:r>
            <a:r>
              <a:rPr lang="ja-JP" altLang="en-US" dirty="0" smtClean="0">
                <a:solidFill>
                  <a:srgbClr val="0000FF"/>
                </a:solidFill>
                <a:latin typeface="HGS明朝E"/>
                <a:ea typeface="HGS明朝E"/>
                <a:cs typeface="HGS明朝E"/>
              </a:rPr>
              <a:t>花粉を媒介する昆虫や、種子を運ぶ昆虫の生活環</a:t>
            </a:r>
            <a:r>
              <a:rPr lang="ja-JP" altLang="en-US" dirty="0" smtClean="0">
                <a:latin typeface="HGS明朝E"/>
                <a:ea typeface="HGS明朝E"/>
                <a:cs typeface="HGS明朝E"/>
              </a:rPr>
              <a:t>）</a:t>
            </a:r>
            <a:endParaRPr lang="en-US" altLang="ja-JP" dirty="0">
              <a:latin typeface="HGS明朝E"/>
              <a:ea typeface="HGS明朝E"/>
              <a:cs typeface="HGS明朝E"/>
            </a:endParaRPr>
          </a:p>
          <a:p>
            <a:endParaRPr kumimoji="1" lang="ja-JP" altLang="en-US" dirty="0"/>
          </a:p>
        </p:txBody>
      </p:sp>
    </p:spTree>
    <p:extLst>
      <p:ext uri="{BB962C8B-B14F-4D97-AF65-F5344CB8AC3E}">
        <p14:creationId xmlns:p14="http://schemas.microsoft.com/office/powerpoint/2010/main" val="182126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862636"/>
          </a:xfrm>
        </p:spPr>
        <p:txBody>
          <a:bodyPr>
            <a:normAutofit/>
          </a:bodyPr>
          <a:lstStyle/>
          <a:p>
            <a:pPr algn="l"/>
            <a:r>
              <a:rPr kumimoji="1" lang="en-US" altLang="ja-JP" sz="3600" dirty="0" smtClean="0">
                <a:latin typeface="HGS明朝E"/>
                <a:ea typeface="HGS明朝E"/>
                <a:cs typeface="HGS明朝E"/>
              </a:rPr>
              <a:t>2</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17</a:t>
            </a:r>
            <a:r>
              <a:rPr kumimoji="1" lang="ja-JP" altLang="en-US" sz="3600" dirty="0" smtClean="0">
                <a:latin typeface="HGS明朝E"/>
                <a:ea typeface="HGS明朝E"/>
                <a:cs typeface="HGS明朝E"/>
              </a:rPr>
              <a:t>日：冬の夏緑樹林</a:t>
            </a:r>
            <a:r>
              <a:rPr kumimoji="1" lang="ja-JP" altLang="en-US" sz="3600" dirty="0" smtClean="0"/>
              <a:t>　　</a:t>
            </a:r>
            <a:endParaRPr kumimoji="1" lang="ja-JP" altLang="en-US" sz="3600" dirty="0"/>
          </a:p>
        </p:txBody>
      </p:sp>
      <p:pic>
        <p:nvPicPr>
          <p:cNvPr id="7" name="コンテンツ プレースホルダー 6" descr="_IGP5220.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31637" y="1355252"/>
            <a:ext cx="9081598" cy="4994529"/>
          </a:xfrm>
        </p:spPr>
      </p:pic>
    </p:spTree>
    <p:extLst>
      <p:ext uri="{BB962C8B-B14F-4D97-AF65-F5344CB8AC3E}">
        <p14:creationId xmlns:p14="http://schemas.microsoft.com/office/powerpoint/2010/main" val="358188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127" y="274639"/>
            <a:ext cx="8403673" cy="720476"/>
          </a:xfrm>
        </p:spPr>
        <p:txBody>
          <a:bodyPr>
            <a:normAutofit/>
          </a:bodyPr>
          <a:lstStyle/>
          <a:p>
            <a:pPr algn="l"/>
            <a:r>
              <a:rPr kumimoji="1" lang="en-US" altLang="ja-JP" sz="3600" dirty="0" smtClean="0">
                <a:latin typeface="HGS明朝E"/>
                <a:ea typeface="HGS明朝E"/>
                <a:cs typeface="HGS明朝E"/>
              </a:rPr>
              <a:t>3</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17</a:t>
            </a:r>
            <a:r>
              <a:rPr lang="ja-JP" altLang="en-US" sz="3600" dirty="0" smtClean="0">
                <a:latin typeface="HGS明朝E"/>
                <a:ea typeface="HGS明朝E"/>
                <a:cs typeface="HGS明朝E"/>
              </a:rPr>
              <a:t>日：イロハモミジが葉</a:t>
            </a:r>
            <a:r>
              <a:rPr lang="ja-JP" altLang="en-US" sz="3600" dirty="0">
                <a:latin typeface="HGS明朝E"/>
                <a:ea typeface="HGS明朝E"/>
                <a:cs typeface="HGS明朝E"/>
              </a:rPr>
              <a:t>の</a:t>
            </a:r>
            <a:r>
              <a:rPr lang="ja-JP" altLang="en-US" sz="3600" dirty="0" smtClean="0">
                <a:latin typeface="HGS明朝E"/>
                <a:ea typeface="HGS明朝E"/>
                <a:cs typeface="HGS明朝E"/>
              </a:rPr>
              <a:t>展開開始</a:t>
            </a:r>
            <a:endParaRPr kumimoji="1" lang="ja-JP" altLang="en-US" sz="3600" dirty="0">
              <a:latin typeface="HGS明朝E"/>
              <a:ea typeface="HGS明朝E"/>
              <a:cs typeface="HGS明朝E"/>
            </a:endParaRPr>
          </a:p>
        </p:txBody>
      </p:sp>
      <p:pic>
        <p:nvPicPr>
          <p:cNvPr id="7" name="コンテンツ プレースホルダー 6" descr="_IGP5485.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0" y="1344313"/>
            <a:ext cx="9179567" cy="5048409"/>
          </a:xfrm>
        </p:spPr>
      </p:pic>
      <p:sp>
        <p:nvSpPr>
          <p:cNvPr id="10" name="テキスト ボックス 9"/>
          <p:cNvSpPr txBox="1"/>
          <p:nvPr/>
        </p:nvSpPr>
        <p:spPr>
          <a:xfrm>
            <a:off x="6179722" y="3887938"/>
            <a:ext cx="2104140"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cxnSp>
        <p:nvCxnSpPr>
          <p:cNvPr id="12" name="直線矢印コネクタ 11"/>
          <p:cNvCxnSpPr/>
          <p:nvPr/>
        </p:nvCxnSpPr>
        <p:spPr>
          <a:xfrm flipH="1" flipV="1">
            <a:off x="6966406" y="3118027"/>
            <a:ext cx="303299" cy="76991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58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_IGP5474.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5412" y="1364729"/>
            <a:ext cx="9167761" cy="5041915"/>
          </a:xfrm>
        </p:spPr>
      </p:pic>
      <p:sp>
        <p:nvSpPr>
          <p:cNvPr id="4" name="タイトル 1"/>
          <p:cNvSpPr>
            <a:spLocks noGrp="1"/>
          </p:cNvSpPr>
          <p:nvPr>
            <p:ph type="title"/>
          </p:nvPr>
        </p:nvSpPr>
        <p:spPr>
          <a:xfrm>
            <a:off x="457200" y="274638"/>
            <a:ext cx="8229600" cy="919500"/>
          </a:xfrm>
        </p:spPr>
        <p:txBody>
          <a:bodyPr>
            <a:normAutofit/>
          </a:bodyPr>
          <a:lstStyle/>
          <a:p>
            <a:pPr algn="l"/>
            <a:r>
              <a:rPr kumimoji="1" lang="en-US" altLang="ja-JP" sz="3600" dirty="0" smtClean="0">
                <a:latin typeface="HGS明朝E"/>
                <a:ea typeface="HGS明朝E"/>
                <a:cs typeface="HGS明朝E"/>
              </a:rPr>
              <a:t>3</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17</a:t>
            </a:r>
            <a:r>
              <a:rPr kumimoji="1" lang="ja-JP" altLang="en-US" sz="3600" dirty="0" smtClean="0">
                <a:latin typeface="HGS明朝E"/>
                <a:ea typeface="HGS明朝E"/>
                <a:cs typeface="HGS明朝E"/>
              </a:rPr>
              <a:t>日：カタクリが葉と花を展開開始</a:t>
            </a:r>
            <a:endParaRPr kumimoji="1" lang="ja-JP" altLang="en-US" sz="3600" dirty="0">
              <a:latin typeface="HGS明朝E"/>
              <a:ea typeface="HGS明朝E"/>
              <a:cs typeface="HGS明朝E"/>
            </a:endParaRPr>
          </a:p>
        </p:txBody>
      </p:sp>
    </p:spTree>
    <p:extLst>
      <p:ext uri="{BB962C8B-B14F-4D97-AF65-F5344CB8AC3E}">
        <p14:creationId xmlns:p14="http://schemas.microsoft.com/office/powerpoint/2010/main" val="203793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_IGP5641.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33361" y="1356645"/>
            <a:ext cx="9110639" cy="5010501"/>
          </a:xfrm>
        </p:spPr>
      </p:pic>
      <p:sp>
        <p:nvSpPr>
          <p:cNvPr id="4" name="タイトル 1"/>
          <p:cNvSpPr>
            <a:spLocks noGrp="1"/>
          </p:cNvSpPr>
          <p:nvPr>
            <p:ph type="title"/>
          </p:nvPr>
        </p:nvSpPr>
        <p:spPr>
          <a:xfrm>
            <a:off x="457200" y="274638"/>
            <a:ext cx="8229600" cy="881591"/>
          </a:xfrm>
        </p:spPr>
        <p:txBody>
          <a:bodyPr>
            <a:normAutofit/>
          </a:bodyPr>
          <a:lstStyle/>
          <a:p>
            <a:pPr algn="l"/>
            <a:r>
              <a:rPr kumimoji="1" lang="en-US" altLang="ja-JP" sz="3600" dirty="0" smtClean="0">
                <a:latin typeface="HGS明朝E"/>
                <a:ea typeface="HGS明朝E"/>
                <a:cs typeface="HGS明朝E"/>
              </a:rPr>
              <a:t>3</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24</a:t>
            </a:r>
            <a:r>
              <a:rPr kumimoji="1" lang="ja-JP" altLang="en-US" sz="3600" dirty="0" smtClean="0">
                <a:latin typeface="HGS明朝E"/>
                <a:ea typeface="HGS明朝E"/>
                <a:cs typeface="HGS明朝E"/>
              </a:rPr>
              <a:t>日：</a:t>
            </a:r>
            <a:r>
              <a:rPr lang="ja-JP" altLang="en-US" sz="3200" dirty="0" smtClean="0">
                <a:latin typeface="HGS明朝E"/>
                <a:ea typeface="HGS明朝E"/>
                <a:cs typeface="HGS明朝E"/>
              </a:rPr>
              <a:t>イロハモミジは葉の展開を継続</a:t>
            </a:r>
            <a:endParaRPr kumimoji="1" lang="ja-JP" altLang="en-US" sz="3200" dirty="0">
              <a:latin typeface="HGS明朝E"/>
              <a:ea typeface="HGS明朝E"/>
              <a:cs typeface="HGS明朝E"/>
            </a:endParaRPr>
          </a:p>
        </p:txBody>
      </p:sp>
      <p:sp>
        <p:nvSpPr>
          <p:cNvPr id="6" name="テキスト ボックス 5"/>
          <p:cNvSpPr txBox="1"/>
          <p:nvPr/>
        </p:nvSpPr>
        <p:spPr>
          <a:xfrm>
            <a:off x="6208158" y="347816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cxnSp>
        <p:nvCxnSpPr>
          <p:cNvPr id="8" name="直線矢印コネクタ 7"/>
          <p:cNvCxnSpPr/>
          <p:nvPr/>
        </p:nvCxnSpPr>
        <p:spPr>
          <a:xfrm flipH="1" flipV="1">
            <a:off x="6483820" y="2334973"/>
            <a:ext cx="691105" cy="115897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47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900545"/>
          </a:xfrm>
        </p:spPr>
        <p:txBody>
          <a:bodyPr>
            <a:normAutofit/>
          </a:bodyPr>
          <a:lstStyle/>
          <a:p>
            <a:pPr algn="l"/>
            <a:r>
              <a:rPr kumimoji="1" lang="en-US" altLang="ja-JP" sz="3600" dirty="0" smtClean="0">
                <a:latin typeface="HGS明朝E"/>
                <a:ea typeface="HGS明朝E"/>
                <a:cs typeface="HGS明朝E"/>
              </a:rPr>
              <a:t>3</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24</a:t>
            </a:r>
            <a:r>
              <a:rPr kumimoji="1" lang="ja-JP" altLang="en-US" sz="3600" dirty="0" smtClean="0">
                <a:latin typeface="HGS明朝E"/>
                <a:ea typeface="HGS明朝E"/>
                <a:cs typeface="HGS明朝E"/>
              </a:rPr>
              <a:t>日：カタクリ満開</a:t>
            </a:r>
            <a:endParaRPr kumimoji="1" lang="ja-JP" altLang="en-US" sz="3600" dirty="0">
              <a:latin typeface="HGS明朝E"/>
              <a:ea typeface="HGS明朝E"/>
              <a:cs typeface="HGS明朝E"/>
            </a:endParaRPr>
          </a:p>
        </p:txBody>
      </p:sp>
      <p:pic>
        <p:nvPicPr>
          <p:cNvPr id="7" name="コンテンツ プレースホルダー 6" descr="_IGP5652.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50592" y="1348758"/>
            <a:ext cx="9093407" cy="5001023"/>
          </a:xfrm>
        </p:spPr>
      </p:pic>
    </p:spTree>
    <p:extLst>
      <p:ext uri="{BB962C8B-B14F-4D97-AF65-F5344CB8AC3E}">
        <p14:creationId xmlns:p14="http://schemas.microsoft.com/office/powerpoint/2010/main" val="77662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_IGP5864.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0" y="1345107"/>
            <a:ext cx="9144000" cy="5028847"/>
          </a:xfrm>
        </p:spPr>
      </p:pic>
      <p:sp>
        <p:nvSpPr>
          <p:cNvPr id="5" name="タイトル 1"/>
          <p:cNvSpPr>
            <a:spLocks noGrp="1"/>
          </p:cNvSpPr>
          <p:nvPr>
            <p:ph type="title"/>
          </p:nvPr>
        </p:nvSpPr>
        <p:spPr>
          <a:xfrm>
            <a:off x="284343" y="274638"/>
            <a:ext cx="8606118" cy="862636"/>
          </a:xfrm>
        </p:spPr>
        <p:txBody>
          <a:bodyPr>
            <a:normAutofit fontScale="90000"/>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7</a:t>
            </a:r>
            <a:r>
              <a:rPr kumimoji="1" lang="ja-JP" altLang="en-US" sz="3600" dirty="0" smtClean="0">
                <a:latin typeface="HGS明朝E"/>
                <a:ea typeface="HGS明朝E"/>
                <a:cs typeface="HGS明朝E"/>
              </a:rPr>
              <a:t>日</a:t>
            </a:r>
            <a:r>
              <a:rPr kumimoji="1" lang="ja-JP" altLang="en-US" sz="3100" dirty="0" smtClean="0">
                <a:latin typeface="HGS明朝E"/>
                <a:ea typeface="HGS明朝E"/>
                <a:cs typeface="HGS明朝E"/>
              </a:rPr>
              <a:t>コバノミツバツツジ</a:t>
            </a:r>
            <a:r>
              <a:rPr lang="ja-JP" altLang="en-US" sz="3100" dirty="0" smtClean="0">
                <a:latin typeface="HGS明朝E"/>
                <a:ea typeface="HGS明朝E"/>
                <a:cs typeface="HGS明朝E"/>
              </a:rPr>
              <a:t>・コナラ</a:t>
            </a:r>
            <a:r>
              <a:rPr kumimoji="1" lang="ja-JP" altLang="en-US" sz="3100" dirty="0" smtClean="0">
                <a:latin typeface="HGS明朝E"/>
                <a:ea typeface="HGS明朝E"/>
                <a:cs typeface="HGS明朝E"/>
              </a:rPr>
              <a:t>が</a:t>
            </a:r>
            <a:r>
              <a:rPr lang="ja-JP" altLang="en-US" sz="3100" dirty="0" smtClean="0">
                <a:latin typeface="HGS明朝E"/>
                <a:ea typeface="HGS明朝E"/>
                <a:cs typeface="HGS明朝E"/>
              </a:rPr>
              <a:t>葉を展開</a:t>
            </a:r>
            <a:endParaRPr kumimoji="1" lang="ja-JP" altLang="en-US" sz="3100" dirty="0">
              <a:latin typeface="HGS明朝E"/>
              <a:ea typeface="HGS明朝E"/>
              <a:cs typeface="HGS明朝E"/>
            </a:endParaRPr>
          </a:p>
        </p:txBody>
      </p:sp>
      <p:cxnSp>
        <p:nvCxnSpPr>
          <p:cNvPr id="3" name="直線矢印コネクタ 2"/>
          <p:cNvCxnSpPr/>
          <p:nvPr/>
        </p:nvCxnSpPr>
        <p:spPr>
          <a:xfrm flipH="1" flipV="1">
            <a:off x="2705535" y="3478167"/>
            <a:ext cx="575814" cy="95512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268636" y="4554639"/>
            <a:ext cx="2928735" cy="523220"/>
          </a:xfrm>
          <a:prstGeom prst="rect">
            <a:avLst/>
          </a:prstGeom>
          <a:noFill/>
        </p:spPr>
        <p:txBody>
          <a:bodyPr wrap="square" rtlCol="0">
            <a:spAutoFit/>
          </a:bodyPr>
          <a:lstStyle/>
          <a:p>
            <a:r>
              <a:rPr kumimoji="1" lang="ja-JP" altLang="en-US" sz="2800" dirty="0" smtClean="0">
                <a:solidFill>
                  <a:srgbClr val="FFFFFF"/>
                </a:solidFill>
              </a:rPr>
              <a:t>コバノミツバツツジ</a:t>
            </a:r>
            <a:endParaRPr kumimoji="1" lang="ja-JP" altLang="en-US" sz="2800" dirty="0">
              <a:solidFill>
                <a:srgbClr val="FFFFFF"/>
              </a:solidFill>
            </a:endParaRPr>
          </a:p>
        </p:txBody>
      </p:sp>
      <p:cxnSp>
        <p:nvCxnSpPr>
          <p:cNvPr id="7" name="直線矢印コネクタ 6"/>
          <p:cNvCxnSpPr/>
          <p:nvPr/>
        </p:nvCxnSpPr>
        <p:spPr>
          <a:xfrm flipH="1" flipV="1">
            <a:off x="3127774" y="2236639"/>
            <a:ext cx="881464" cy="121309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658548" y="3326527"/>
            <a:ext cx="1791361" cy="523220"/>
          </a:xfrm>
          <a:prstGeom prst="rect">
            <a:avLst/>
          </a:prstGeom>
          <a:noFill/>
        </p:spPr>
        <p:txBody>
          <a:bodyPr wrap="square" rtlCol="0">
            <a:spAutoFit/>
          </a:bodyPr>
          <a:lstStyle/>
          <a:p>
            <a:r>
              <a:rPr kumimoji="1" lang="ja-JP" altLang="en-US" sz="2800" dirty="0" smtClean="0">
                <a:solidFill>
                  <a:srgbClr val="FFFFFF"/>
                </a:solidFill>
              </a:rPr>
              <a:t>コナラ</a:t>
            </a:r>
            <a:endParaRPr kumimoji="1" lang="ja-JP" altLang="en-US" sz="2800" dirty="0">
              <a:solidFill>
                <a:srgbClr val="FFFFFF"/>
              </a:solidFill>
            </a:endParaRPr>
          </a:p>
        </p:txBody>
      </p:sp>
      <p:cxnSp>
        <p:nvCxnSpPr>
          <p:cNvPr id="9" name="直線矢印コネクタ 8"/>
          <p:cNvCxnSpPr/>
          <p:nvPr/>
        </p:nvCxnSpPr>
        <p:spPr>
          <a:xfrm flipH="1" flipV="1">
            <a:off x="6355545" y="2464091"/>
            <a:ext cx="633098" cy="862436"/>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6208158" y="3326527"/>
            <a:ext cx="2085181" cy="523220"/>
          </a:xfrm>
          <a:prstGeom prst="rect">
            <a:avLst/>
          </a:prstGeom>
          <a:noFill/>
        </p:spPr>
        <p:txBody>
          <a:bodyPr wrap="square" rtlCol="0">
            <a:spAutoFit/>
          </a:bodyPr>
          <a:lstStyle/>
          <a:p>
            <a:r>
              <a:rPr kumimoji="1" lang="ja-JP" altLang="en-US" sz="2800" dirty="0" smtClean="0">
                <a:solidFill>
                  <a:srgbClr val="FFFFFF"/>
                </a:solidFill>
              </a:rPr>
              <a:t>イロハモミジ</a:t>
            </a:r>
            <a:endParaRPr kumimoji="1" lang="ja-JP" altLang="en-US" sz="2800" dirty="0">
              <a:solidFill>
                <a:srgbClr val="FFFFFF"/>
              </a:solidFill>
            </a:endParaRPr>
          </a:p>
        </p:txBody>
      </p:sp>
    </p:spTree>
    <p:extLst>
      <p:ext uri="{BB962C8B-B14F-4D97-AF65-F5344CB8AC3E}">
        <p14:creationId xmlns:p14="http://schemas.microsoft.com/office/powerpoint/2010/main" val="344992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_IGP5867.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79636" y="1364730"/>
            <a:ext cx="9064364" cy="4985052"/>
          </a:xfrm>
        </p:spPr>
      </p:pic>
      <p:sp>
        <p:nvSpPr>
          <p:cNvPr id="4" name="タイトル 1"/>
          <p:cNvSpPr>
            <a:spLocks noGrp="1"/>
          </p:cNvSpPr>
          <p:nvPr>
            <p:ph type="title"/>
          </p:nvPr>
        </p:nvSpPr>
        <p:spPr>
          <a:xfrm>
            <a:off x="457200" y="274638"/>
            <a:ext cx="8229600" cy="900545"/>
          </a:xfrm>
        </p:spPr>
        <p:txBody>
          <a:bodyPr>
            <a:normAutofit/>
          </a:bodyPr>
          <a:lstStyle/>
          <a:p>
            <a:pPr algn="l"/>
            <a:r>
              <a:rPr kumimoji="1" lang="en-US" altLang="ja-JP" sz="3600" dirty="0" smtClean="0">
                <a:latin typeface="HGS明朝E"/>
                <a:ea typeface="HGS明朝E"/>
                <a:cs typeface="HGS明朝E"/>
              </a:rPr>
              <a:t>4</a:t>
            </a:r>
            <a:r>
              <a:rPr kumimoji="1" lang="ja-JP" altLang="en-US" sz="3600" dirty="0" smtClean="0">
                <a:latin typeface="HGS明朝E"/>
                <a:ea typeface="HGS明朝E"/>
                <a:cs typeface="HGS明朝E"/>
              </a:rPr>
              <a:t>月</a:t>
            </a:r>
            <a:r>
              <a:rPr kumimoji="1" lang="en-US" altLang="ja-JP" sz="3600" dirty="0" smtClean="0">
                <a:latin typeface="HGS明朝E"/>
                <a:ea typeface="HGS明朝E"/>
                <a:cs typeface="HGS明朝E"/>
              </a:rPr>
              <a:t>7</a:t>
            </a:r>
            <a:r>
              <a:rPr kumimoji="1" lang="ja-JP" altLang="en-US" sz="3600" dirty="0" smtClean="0">
                <a:latin typeface="HGS明朝E"/>
                <a:ea typeface="HGS明朝E"/>
                <a:cs typeface="HGS明朝E"/>
              </a:rPr>
              <a:t>日：カタクリの開花が終わる</a:t>
            </a:r>
            <a:endParaRPr kumimoji="1" lang="ja-JP" altLang="en-US" sz="3600" dirty="0">
              <a:latin typeface="HGS明朝E"/>
              <a:ea typeface="HGS明朝E"/>
              <a:cs typeface="HGS明朝E"/>
            </a:endParaRPr>
          </a:p>
        </p:txBody>
      </p:sp>
      <p:cxnSp>
        <p:nvCxnSpPr>
          <p:cNvPr id="3" name="直線矢印コネクタ 2"/>
          <p:cNvCxnSpPr/>
          <p:nvPr/>
        </p:nvCxnSpPr>
        <p:spPr>
          <a:xfrm flipH="1" flipV="1">
            <a:off x="5269825" y="4435369"/>
            <a:ext cx="568687" cy="58759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4558968" y="4113141"/>
            <a:ext cx="132693" cy="90982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4151409" y="5203029"/>
            <a:ext cx="966767" cy="523220"/>
          </a:xfrm>
          <a:prstGeom prst="rect">
            <a:avLst/>
          </a:prstGeom>
          <a:noFill/>
        </p:spPr>
        <p:txBody>
          <a:bodyPr wrap="square" rtlCol="0">
            <a:spAutoFit/>
          </a:bodyPr>
          <a:lstStyle/>
          <a:p>
            <a:r>
              <a:rPr lang="ja-JP" altLang="en-US" sz="2800" dirty="0" smtClean="0">
                <a:solidFill>
                  <a:schemeClr val="bg1"/>
                </a:solidFill>
              </a:rPr>
              <a:t>子房</a:t>
            </a:r>
            <a:endParaRPr kumimoji="1" lang="ja-JP" altLang="en-US" sz="2800" dirty="0">
              <a:solidFill>
                <a:schemeClr val="bg1"/>
              </a:solidFill>
            </a:endParaRPr>
          </a:p>
        </p:txBody>
      </p:sp>
      <p:sp>
        <p:nvSpPr>
          <p:cNvPr id="9" name="テキスト ボックス 8"/>
          <p:cNvSpPr txBox="1"/>
          <p:nvPr/>
        </p:nvSpPr>
        <p:spPr>
          <a:xfrm>
            <a:off x="5677384" y="5174598"/>
            <a:ext cx="1042591" cy="523220"/>
          </a:xfrm>
          <a:prstGeom prst="rect">
            <a:avLst/>
          </a:prstGeom>
          <a:noFill/>
        </p:spPr>
        <p:txBody>
          <a:bodyPr wrap="square" rtlCol="0">
            <a:spAutoFit/>
          </a:bodyPr>
          <a:lstStyle/>
          <a:p>
            <a:r>
              <a:rPr kumimoji="1" lang="ja-JP" altLang="en-US" sz="2800" dirty="0" smtClean="0">
                <a:solidFill>
                  <a:srgbClr val="FFFFFF"/>
                </a:solidFill>
              </a:rPr>
              <a:t>柱頭</a:t>
            </a:r>
            <a:endParaRPr kumimoji="1" lang="ja-JP" altLang="en-US" sz="2800" dirty="0">
              <a:solidFill>
                <a:srgbClr val="FFFFFF"/>
              </a:solidFill>
            </a:endParaRPr>
          </a:p>
        </p:txBody>
      </p:sp>
    </p:spTree>
    <p:extLst>
      <p:ext uri="{BB962C8B-B14F-4D97-AF65-F5344CB8AC3E}">
        <p14:creationId xmlns:p14="http://schemas.microsoft.com/office/powerpoint/2010/main" val="160128802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bg2"/>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TotalTime>
  <Words>683</Words>
  <Application>Microsoft Macintosh PowerPoint</Application>
  <PresentationFormat>画面に合わせる (4:3)</PresentationFormat>
  <Paragraphs>72</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ホワイト</vt:lpstr>
      <vt:lpstr>夏緑樹林とカタクリの生活環 2013年2月17日〜2014年1月5日</vt:lpstr>
      <vt:lpstr>カタクリ：夏緑樹林で生育するユリ科の多年草</vt:lpstr>
      <vt:lpstr>2月17日：冬の夏緑樹林　　</vt:lpstr>
      <vt:lpstr>3月17日：イロハモミジが葉の展開開始</vt:lpstr>
      <vt:lpstr>3月17日：カタクリが葉と花を展開開始</vt:lpstr>
      <vt:lpstr>3月24日：イロハモミジは葉の展開を継続</vt:lpstr>
      <vt:lpstr>3月24日：カタクリ満開</vt:lpstr>
      <vt:lpstr>4月7日コバノミツバツツジ・コナラが葉を展開</vt:lpstr>
      <vt:lpstr>4月7日：カタクリの開花が終わる</vt:lpstr>
      <vt:lpstr>4月13日：コナラが葉を展開を継続</vt:lpstr>
      <vt:lpstr>4月13日：カタクリが果実を形成</vt:lpstr>
      <vt:lpstr>4月28日：コナラは葉の展開を継続</vt:lpstr>
      <vt:lpstr>4月28日：カタクリの葉が壊死</vt:lpstr>
      <vt:lpstr>5月12日：コナラが葉の展開完了</vt:lpstr>
      <vt:lpstr>5月12日：カタクリの果実が熟す</vt:lpstr>
      <vt:lpstr>5月26日：林冠が閉塞し林床は暗くなった</vt:lpstr>
      <vt:lpstr>5月26日：カタクリの果実から種子散布</vt:lpstr>
      <vt:lpstr>8月24日：この頃から樹木は冬芽をつくる</vt:lpstr>
      <vt:lpstr>11月９日：シラキが黄葉開始</vt:lpstr>
      <vt:lpstr>11月21日：シラキの黄葉が広がる</vt:lpstr>
      <vt:lpstr>12月8日：イロハモミジが紅葉・コナラが黄葉</vt:lpstr>
      <vt:lpstr>12月14日：イロハモミジ、コナラの落葉</vt:lpstr>
      <vt:lpstr>1月5日：林冠は再び開く</vt:lpstr>
      <vt:lpstr>カタクリについて補足</vt:lpstr>
      <vt:lpstr>問題（１）</vt:lpstr>
      <vt:lpstr>問題（２）</vt:lpstr>
      <vt:lpstr>問題（３）</vt:lpstr>
      <vt:lpstr>問題（４）</vt:lpstr>
    </vt:vector>
  </TitlesOfParts>
  <Company>Pacific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広瀬 祐司</dc:creator>
  <cp:lastModifiedBy>広瀬 祐司</cp:lastModifiedBy>
  <cp:revision>30</cp:revision>
  <dcterms:created xsi:type="dcterms:W3CDTF">2013-10-27T08:32:13Z</dcterms:created>
  <dcterms:modified xsi:type="dcterms:W3CDTF">2014-11-08T22:25:21Z</dcterms:modified>
</cp:coreProperties>
</file>