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sldIdLst>
    <p:sldId id="256" r:id="rId2"/>
    <p:sldId id="284" r:id="rId3"/>
    <p:sldId id="285" r:id="rId4"/>
    <p:sldId id="283" r:id="rId5"/>
    <p:sldId id="277" r:id="rId6"/>
    <p:sldId id="263" r:id="rId7"/>
    <p:sldId id="262" r:id="rId8"/>
    <p:sldId id="260" r:id="rId9"/>
    <p:sldId id="278" r:id="rId10"/>
    <p:sldId id="279" r:id="rId11"/>
    <p:sldId id="281" r:id="rId12"/>
    <p:sldId id="265" r:id="rId13"/>
    <p:sldId id="280" r:id="rId14"/>
    <p:sldId id="261" r:id="rId15"/>
    <p:sldId id="282" r:id="rId16"/>
    <p:sldId id="273" r:id="rId17"/>
    <p:sldId id="274"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9" d="100"/>
          <a:sy n="139" d="100"/>
        </p:scale>
        <p:origin x="-104" y="-1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128035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112679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348255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234728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196269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48350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104944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319342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277706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38130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DC22E2-DDE7-B640-8E59-293E270593C6}" type="datetimeFigureOut">
              <a:rPr kumimoji="1" lang="ja-JP" altLang="en-US" smtClean="0"/>
              <a:t>2015/03/16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2358936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C22E2-DDE7-B640-8E59-293E270593C6}" type="datetimeFigureOut">
              <a:rPr kumimoji="1" lang="ja-JP" altLang="en-US" smtClean="0"/>
              <a:t>2015/03/16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01C76-589B-384E-9907-5DC973BE2E6E}" type="slidenum">
              <a:rPr kumimoji="1" lang="ja-JP" altLang="en-US" smtClean="0"/>
              <a:t>‹#›</a:t>
            </a:fld>
            <a:endParaRPr kumimoji="1" lang="ja-JP" altLang="en-US"/>
          </a:p>
        </p:txBody>
      </p:sp>
    </p:spTree>
    <p:extLst>
      <p:ext uri="{BB962C8B-B14F-4D97-AF65-F5344CB8AC3E}">
        <p14:creationId xmlns:p14="http://schemas.microsoft.com/office/powerpoint/2010/main" val="1271544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84544"/>
            <a:ext cx="7772400" cy="1470025"/>
          </a:xfrm>
        </p:spPr>
        <p:txBody>
          <a:bodyPr/>
          <a:lstStyle/>
          <a:p>
            <a:r>
              <a:rPr lang="ja-JP" altLang="en-US" dirty="0" smtClean="0">
                <a:latin typeface="HGS明朝E"/>
                <a:ea typeface="HGS明朝E"/>
                <a:cs typeface="HGS明朝E"/>
              </a:rPr>
              <a:t>岩礁潮間帯</a:t>
            </a:r>
            <a:r>
              <a:rPr kumimoji="1" lang="ja-JP" altLang="en-US" dirty="0" smtClean="0">
                <a:latin typeface="HGS明朝E"/>
                <a:ea typeface="HGS明朝E"/>
                <a:cs typeface="HGS明朝E"/>
              </a:rPr>
              <a:t>のキーストン種</a:t>
            </a:r>
            <a:endParaRPr kumimoji="1" lang="ja-JP" altLang="en-US" dirty="0">
              <a:latin typeface="HGS明朝E"/>
              <a:ea typeface="HGS明朝E"/>
              <a:cs typeface="HGS明朝E"/>
            </a:endParaRPr>
          </a:p>
        </p:txBody>
      </p:sp>
      <p:sp>
        <p:nvSpPr>
          <p:cNvPr id="6" name="サブタイトル 1"/>
          <p:cNvSpPr>
            <a:spLocks noGrp="1"/>
          </p:cNvSpPr>
          <p:nvPr>
            <p:ph type="subTitle" idx="1"/>
          </p:nvPr>
        </p:nvSpPr>
        <p:spPr>
          <a:xfrm>
            <a:off x="1147763" y="4895850"/>
            <a:ext cx="6911975" cy="987425"/>
          </a:xfrm>
        </p:spPr>
        <p:txBody>
          <a:bodyPr rtlCol="0">
            <a:normAutofit/>
          </a:bodyPr>
          <a:lstStyle/>
          <a:p>
            <a:pPr fontAlgn="auto">
              <a:spcAft>
                <a:spcPts val="0"/>
              </a:spcAft>
              <a:buFont typeface="Arial"/>
              <a:buNone/>
              <a:defRPr/>
            </a:pPr>
            <a:r>
              <a:rPr lang="ja-JP" altLang="en-US" dirty="0" smtClean="0">
                <a:latin typeface="HGS明朝E"/>
                <a:ea typeface="HGS明朝E"/>
                <a:cs typeface="HGS明朝E"/>
              </a:rPr>
              <a:t>大阪府教育センター理科教育研究室</a:t>
            </a:r>
            <a:endParaRPr lang="ja-JP" altLang="en-US" dirty="0">
              <a:latin typeface="HGS明朝E"/>
              <a:ea typeface="HGS明朝E"/>
              <a:cs typeface="HGS明朝E"/>
            </a:endParaRPr>
          </a:p>
        </p:txBody>
      </p:sp>
    </p:spTree>
    <p:extLst>
      <p:ext uri="{BB962C8B-B14F-4D97-AF65-F5344CB8AC3E}">
        <p14:creationId xmlns:p14="http://schemas.microsoft.com/office/powerpoint/2010/main" val="19117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2" y="203646"/>
            <a:ext cx="9048430" cy="1143000"/>
          </a:xfrm>
        </p:spPr>
        <p:txBody>
          <a:bodyPr>
            <a:normAutofit/>
          </a:bodyPr>
          <a:lstStyle/>
          <a:p>
            <a:r>
              <a:rPr lang="ja-JP" altLang="en-US" sz="3600" dirty="0" smtClean="0">
                <a:latin typeface="HGS明朝E"/>
                <a:ea typeface="HGS明朝E"/>
                <a:cs typeface="HGS明朝E"/>
              </a:rPr>
              <a:t>カメノテもプランクトン食</a:t>
            </a:r>
            <a:r>
              <a:rPr lang="ja-JP" altLang="en-US" sz="3600" dirty="0">
                <a:latin typeface="HGS明朝E"/>
                <a:ea typeface="HGS明朝E"/>
                <a:cs typeface="HGS明朝E"/>
              </a:rPr>
              <a:t>の甲殻類</a:t>
            </a:r>
            <a:r>
              <a:rPr lang="ja-JP" altLang="en-US" sz="2000" dirty="0">
                <a:latin typeface="HGS明朝E"/>
                <a:ea typeface="HGS明朝E"/>
                <a:cs typeface="HGS明朝E"/>
              </a:rPr>
              <a:t>（節足動物）</a:t>
            </a:r>
            <a:endParaRPr kumimoji="1" lang="ja-JP" altLang="en-US" sz="2000" dirty="0">
              <a:latin typeface="HGS明朝E"/>
              <a:ea typeface="HGS明朝E"/>
              <a:cs typeface="HGS明朝E"/>
            </a:endParaRPr>
          </a:p>
        </p:txBody>
      </p:sp>
      <p:pic>
        <p:nvPicPr>
          <p:cNvPr id="5" name="コンテンツ プレースホルダー 4" descr="anim2006.jpg"/>
          <p:cNvPicPr>
            <a:picLocks noGrp="1" noChangeAspect="1"/>
          </p:cNvPicPr>
          <p:nvPr>
            <p:ph idx="1"/>
          </p:nvPr>
        </p:nvPicPr>
        <p:blipFill>
          <a:blip r:embed="rId2">
            <a:extLst>
              <a:ext uri="{28A0092B-C50C-407E-A947-70E740481C1C}">
                <a14:useLocalDpi xmlns:a14="http://schemas.microsoft.com/office/drawing/2010/main" val="0"/>
              </a:ext>
            </a:extLst>
          </a:blip>
          <a:srcRect l="-10572" r="-10572"/>
          <a:stretch>
            <a:fillRect/>
          </a:stretch>
        </p:blipFill>
        <p:spPr>
          <a:xfrm>
            <a:off x="6832" y="1348757"/>
            <a:ext cx="9137168" cy="5025091"/>
          </a:xfrm>
        </p:spPr>
      </p:pic>
    </p:spTree>
    <p:extLst>
      <p:ext uri="{BB962C8B-B14F-4D97-AF65-F5344CB8AC3E}">
        <p14:creationId xmlns:p14="http://schemas.microsoft.com/office/powerpoint/2010/main" val="264984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9869" y="274638"/>
            <a:ext cx="8536931" cy="1143000"/>
          </a:xfrm>
        </p:spPr>
        <p:txBody>
          <a:bodyPr>
            <a:normAutofit fontScale="90000"/>
          </a:bodyPr>
          <a:lstStyle/>
          <a:p>
            <a:r>
              <a:rPr lang="ja-JP" altLang="en-US" sz="2700" dirty="0" smtClean="0">
                <a:latin typeface="HGS明朝E"/>
                <a:ea typeface="HGS明朝E"/>
                <a:cs typeface="HGS明朝E"/>
              </a:rPr>
              <a:t>イガイのなかまはプランクトン食</a:t>
            </a:r>
            <a:r>
              <a:rPr kumimoji="1" lang="ja-JP" altLang="en-US" sz="2700" dirty="0" smtClean="0">
                <a:latin typeface="HGS明朝E"/>
                <a:ea typeface="HGS明朝E"/>
                <a:cs typeface="HGS明朝E"/>
              </a:rPr>
              <a:t>の二枚貝（軟体動物）</a:t>
            </a:r>
            <a:r>
              <a:rPr kumimoji="1" lang="en-US" altLang="ja-JP" dirty="0" smtClean="0">
                <a:latin typeface="HGS明朝E"/>
                <a:ea typeface="HGS明朝E"/>
                <a:cs typeface="HGS明朝E"/>
              </a:rPr>
              <a:t/>
            </a:r>
            <a:br>
              <a:rPr kumimoji="1" lang="en-US" altLang="ja-JP" dirty="0" smtClean="0">
                <a:latin typeface="HGS明朝E"/>
                <a:ea typeface="HGS明朝E"/>
                <a:cs typeface="HGS明朝E"/>
              </a:rPr>
            </a:br>
            <a:r>
              <a:rPr lang="ja-JP" altLang="en-US" sz="2400" dirty="0" smtClean="0">
                <a:latin typeface="HGS明朝E"/>
                <a:ea typeface="HGS明朝E"/>
                <a:cs typeface="HGS明朝E"/>
              </a:rPr>
              <a:t>写真はムラサキインコガイ</a:t>
            </a:r>
            <a:endParaRPr kumimoji="1" lang="ja-JP" altLang="en-US" dirty="0">
              <a:latin typeface="HGS明朝E"/>
              <a:ea typeface="HGS明朝E"/>
              <a:cs typeface="HGS明朝E"/>
            </a:endParaRPr>
          </a:p>
        </p:txBody>
      </p:sp>
      <p:pic>
        <p:nvPicPr>
          <p:cNvPr id="5" name="コンテンツ プレースホルダー 4" descr="anim2010.jpg"/>
          <p:cNvPicPr>
            <a:picLocks noGrp="1" noChangeAspect="1"/>
          </p:cNvPicPr>
          <p:nvPr>
            <p:ph idx="1"/>
          </p:nvPr>
        </p:nvPicPr>
        <p:blipFill>
          <a:blip r:embed="rId2">
            <a:extLst>
              <a:ext uri="{28A0092B-C50C-407E-A947-70E740481C1C}">
                <a14:useLocalDpi xmlns:a14="http://schemas.microsoft.com/office/drawing/2010/main" val="0"/>
              </a:ext>
            </a:extLst>
          </a:blip>
          <a:srcRect l="-10572" r="-10572"/>
          <a:stretch>
            <a:fillRect/>
          </a:stretch>
        </p:blipFill>
        <p:spPr>
          <a:xfrm>
            <a:off x="49861" y="1384546"/>
            <a:ext cx="9029063" cy="4965637"/>
          </a:xfrm>
        </p:spPr>
      </p:pic>
    </p:spTree>
    <p:extLst>
      <p:ext uri="{BB962C8B-B14F-4D97-AF65-F5344CB8AC3E}">
        <p14:creationId xmlns:p14="http://schemas.microsoft.com/office/powerpoint/2010/main" val="19568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1238"/>
          </a:xfrm>
        </p:spPr>
        <p:txBody>
          <a:bodyPr>
            <a:normAutofit/>
          </a:bodyPr>
          <a:lstStyle/>
          <a:p>
            <a:r>
              <a:rPr lang="ja-JP" altLang="en-US" dirty="0" smtClean="0">
                <a:latin typeface="HGS明朝E"/>
                <a:ea typeface="HGS明朝E"/>
                <a:cs typeface="HGS明朝E"/>
              </a:rPr>
              <a:t>ヒザラガイは藻食の軟体動物</a:t>
            </a:r>
            <a:endParaRPr kumimoji="1" lang="ja-JP" altLang="en-US" dirty="0">
              <a:latin typeface="HGS明朝E"/>
              <a:ea typeface="HGS明朝E"/>
              <a:cs typeface="HGS明朝E"/>
            </a:endParaRPr>
          </a:p>
        </p:txBody>
      </p:sp>
      <p:pic>
        <p:nvPicPr>
          <p:cNvPr id="5" name="コンテンツ プレースホルダー 4" descr="anim1006.jpg"/>
          <p:cNvPicPr>
            <a:picLocks noGrp="1" noChangeAspect="1"/>
          </p:cNvPicPr>
          <p:nvPr>
            <p:ph idx="1"/>
          </p:nvPr>
        </p:nvPicPr>
        <p:blipFill>
          <a:blip r:embed="rId2">
            <a:extLst>
              <a:ext uri="{28A0092B-C50C-407E-A947-70E740481C1C}">
                <a14:useLocalDpi xmlns:a14="http://schemas.microsoft.com/office/drawing/2010/main" val="0"/>
              </a:ext>
            </a:extLst>
          </a:blip>
          <a:srcRect l="-10572" r="-10572"/>
          <a:stretch>
            <a:fillRect/>
          </a:stretch>
        </p:blipFill>
        <p:spPr>
          <a:xfrm>
            <a:off x="13994" y="1392139"/>
            <a:ext cx="9130005" cy="5021151"/>
          </a:xfrm>
        </p:spPr>
      </p:pic>
    </p:spTree>
    <p:extLst>
      <p:ext uri="{BB962C8B-B14F-4D97-AF65-F5344CB8AC3E}">
        <p14:creationId xmlns:p14="http://schemas.microsoft.com/office/powerpoint/2010/main" val="135276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411" y="274638"/>
            <a:ext cx="8763411" cy="1143000"/>
          </a:xfrm>
        </p:spPr>
        <p:txBody>
          <a:bodyPr>
            <a:normAutofit/>
          </a:bodyPr>
          <a:lstStyle/>
          <a:p>
            <a:r>
              <a:rPr lang="ja-JP" altLang="en-US" sz="3600" dirty="0" smtClean="0">
                <a:latin typeface="HGS明朝E"/>
                <a:ea typeface="HGS明朝E"/>
                <a:cs typeface="HGS明朝E"/>
              </a:rPr>
              <a:t>カサガイ（巻貝）は藻</a:t>
            </a:r>
            <a:r>
              <a:rPr kumimoji="1" lang="ja-JP" altLang="en-US" sz="3600" dirty="0" smtClean="0">
                <a:latin typeface="HGS明朝E"/>
                <a:ea typeface="HGS明朝E"/>
                <a:cs typeface="HGS明朝E"/>
              </a:rPr>
              <a:t>食の軟体動物</a:t>
            </a:r>
            <a:endParaRPr kumimoji="1" lang="ja-JP" altLang="en-US" sz="3600" dirty="0">
              <a:latin typeface="HGS明朝E"/>
              <a:ea typeface="HGS明朝E"/>
              <a:cs typeface="HGS明朝E"/>
            </a:endParaRPr>
          </a:p>
        </p:txBody>
      </p:sp>
      <p:pic>
        <p:nvPicPr>
          <p:cNvPr id="4" name="コンテンツ プレースホルダー 3" descr="anim2009.jpg"/>
          <p:cNvPicPr>
            <a:picLocks noGrp="1" noChangeAspect="1"/>
          </p:cNvPicPr>
          <p:nvPr>
            <p:ph idx="1"/>
          </p:nvPr>
        </p:nvPicPr>
        <p:blipFill>
          <a:blip r:embed="rId2">
            <a:extLst>
              <a:ext uri="{28A0092B-C50C-407E-A947-70E740481C1C}">
                <a14:useLocalDpi xmlns:a14="http://schemas.microsoft.com/office/drawing/2010/main" val="0"/>
              </a:ext>
            </a:extLst>
          </a:blip>
          <a:srcRect l="-10572" r="-10572"/>
          <a:stretch>
            <a:fillRect/>
          </a:stretch>
        </p:blipFill>
        <p:spPr>
          <a:xfrm>
            <a:off x="78549" y="1380208"/>
            <a:ext cx="9008263" cy="4954198"/>
          </a:xfrm>
        </p:spPr>
      </p:pic>
    </p:spTree>
    <p:extLst>
      <p:ext uri="{BB962C8B-B14F-4D97-AF65-F5344CB8AC3E}">
        <p14:creationId xmlns:p14="http://schemas.microsoft.com/office/powerpoint/2010/main" val="336206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明朝E"/>
                <a:ea typeface="HGP明朝E"/>
                <a:cs typeface="HGP明朝E"/>
              </a:rPr>
              <a:t>問題（１）</a:t>
            </a:r>
            <a:endParaRPr kumimoji="1" lang="ja-JP" altLang="en-US" dirty="0">
              <a:latin typeface="HGP明朝E"/>
              <a:ea typeface="HGP明朝E"/>
              <a:cs typeface="HGP明朝E"/>
            </a:endParaRPr>
          </a:p>
        </p:txBody>
      </p:sp>
      <p:sp>
        <p:nvSpPr>
          <p:cNvPr id="4" name="コンテンツ プレースホルダー 3"/>
          <p:cNvSpPr>
            <a:spLocks noGrp="1"/>
          </p:cNvSpPr>
          <p:nvPr>
            <p:ph idx="1"/>
          </p:nvPr>
        </p:nvSpPr>
        <p:spPr>
          <a:xfrm>
            <a:off x="276076" y="1600200"/>
            <a:ext cx="8266476" cy="4525963"/>
          </a:xfrm>
        </p:spPr>
        <p:txBody>
          <a:bodyPr/>
          <a:lstStyle/>
          <a:p>
            <a:r>
              <a:rPr lang="ja-JP" altLang="en-US" dirty="0" smtClean="0">
                <a:latin typeface="HGS明朝E"/>
                <a:ea typeface="HGS明朝E"/>
                <a:cs typeface="HGS明朝E"/>
              </a:rPr>
              <a:t>岩盤に固着してプランクトンを食べるイガイ・フジツボ・カメノテとって次のどの資源を巡って競争すると考えられるか</a:t>
            </a:r>
            <a:endParaRPr lang="en-US" altLang="ja-JP" dirty="0" smtClean="0">
              <a:latin typeface="HGS明朝E"/>
              <a:ea typeface="HGS明朝E"/>
              <a:cs typeface="HGS明朝E"/>
            </a:endParaRPr>
          </a:p>
          <a:p>
            <a:pPr lvl="1"/>
            <a:r>
              <a:rPr lang="ja-JP" altLang="en-US" dirty="0" smtClean="0">
                <a:solidFill>
                  <a:srgbClr val="0000FF"/>
                </a:solidFill>
                <a:latin typeface="HGS明朝E"/>
                <a:ea typeface="HGS明朝E"/>
                <a:cs typeface="HGS明朝E"/>
              </a:rPr>
              <a:t>固着する生息場所（空間）</a:t>
            </a:r>
            <a:endParaRPr lang="en-US" altLang="ja-JP" dirty="0" smtClean="0">
              <a:solidFill>
                <a:srgbClr val="0000FF"/>
              </a:solidFill>
              <a:latin typeface="HGS明朝E"/>
              <a:ea typeface="HGS明朝E"/>
              <a:cs typeface="HGS明朝E"/>
            </a:endParaRPr>
          </a:p>
          <a:p>
            <a:pPr lvl="1"/>
            <a:r>
              <a:rPr kumimoji="1" lang="ja-JP" altLang="en-US" dirty="0" smtClean="0">
                <a:latin typeface="HGS明朝E"/>
                <a:ea typeface="HGS明朝E"/>
                <a:cs typeface="HGS明朝E"/>
              </a:rPr>
              <a:t>海水中のプランクトン</a:t>
            </a:r>
            <a:endParaRPr kumimoji="1" lang="en-US" altLang="ja-JP" dirty="0" smtClean="0">
              <a:latin typeface="HGS明朝E"/>
              <a:ea typeface="HGS明朝E"/>
              <a:cs typeface="HGS明朝E"/>
            </a:endParaRPr>
          </a:p>
          <a:p>
            <a:pPr lvl="1"/>
            <a:r>
              <a:rPr lang="ja-JP" altLang="en-US" dirty="0" smtClean="0">
                <a:latin typeface="HGS明朝E"/>
                <a:ea typeface="HGS明朝E"/>
                <a:cs typeface="HGS明朝E"/>
              </a:rPr>
              <a:t>太陽の光</a:t>
            </a:r>
            <a:endParaRPr kumimoji="1" lang="ja-JP" altLang="en-US" dirty="0">
              <a:latin typeface="HGS明朝E"/>
              <a:ea typeface="HGS明朝E"/>
              <a:cs typeface="HGS明朝E"/>
            </a:endParaRPr>
          </a:p>
        </p:txBody>
      </p:sp>
    </p:spTree>
    <p:extLst>
      <p:ext uri="{BB962C8B-B14F-4D97-AF65-F5344CB8AC3E}">
        <p14:creationId xmlns:p14="http://schemas.microsoft.com/office/powerpoint/2010/main" val="114756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明朝E"/>
                <a:ea typeface="HGP明朝E"/>
                <a:cs typeface="HGP明朝E"/>
              </a:rPr>
              <a:t>問題（２）</a:t>
            </a:r>
            <a:endParaRPr kumimoji="1" lang="ja-JP" altLang="en-US" dirty="0">
              <a:latin typeface="HGP明朝E"/>
              <a:ea typeface="HGP明朝E"/>
              <a:cs typeface="HGP明朝E"/>
            </a:endParaRPr>
          </a:p>
        </p:txBody>
      </p:sp>
      <p:sp>
        <p:nvSpPr>
          <p:cNvPr id="3" name="コンテンツ プレースホルダー 2"/>
          <p:cNvSpPr>
            <a:spLocks noGrp="1"/>
          </p:cNvSpPr>
          <p:nvPr>
            <p:ph idx="1"/>
          </p:nvPr>
        </p:nvSpPr>
        <p:spPr/>
        <p:txBody>
          <a:bodyPr/>
          <a:lstStyle/>
          <a:p>
            <a:r>
              <a:rPr lang="ja-JP" altLang="en-US" dirty="0">
                <a:latin typeface="HGS明朝E"/>
                <a:ea typeface="HGS明朝E"/>
                <a:cs typeface="HGS明朝E"/>
              </a:rPr>
              <a:t>岩盤状を動き回って、そこに生育する藻類を食べるヒザラガイやカサガイにとって、岩盤に固着</a:t>
            </a:r>
            <a:r>
              <a:rPr lang="ja-JP" altLang="en-US" dirty="0" smtClean="0">
                <a:latin typeface="HGS明朝E"/>
                <a:ea typeface="HGS明朝E"/>
                <a:cs typeface="HGS明朝E"/>
              </a:rPr>
              <a:t>するプランクトン食性の動物</a:t>
            </a:r>
            <a:r>
              <a:rPr lang="ja-JP" altLang="en-US" dirty="0">
                <a:latin typeface="HGS明朝E"/>
                <a:ea typeface="HGS明朝E"/>
                <a:cs typeface="HGS明朝E"/>
              </a:rPr>
              <a:t>が広がる</a:t>
            </a:r>
            <a:r>
              <a:rPr lang="ja-JP" altLang="en-US" dirty="0" smtClean="0">
                <a:latin typeface="HGS明朝E"/>
                <a:ea typeface="HGS明朝E"/>
                <a:cs typeface="HGS明朝E"/>
              </a:rPr>
              <a:t>ことにどんな</a:t>
            </a:r>
            <a:r>
              <a:rPr lang="ja-JP" altLang="en-US" dirty="0">
                <a:latin typeface="HGS明朝E"/>
                <a:ea typeface="HGS明朝E"/>
                <a:cs typeface="HGS明朝E"/>
              </a:rPr>
              <a:t>影響</a:t>
            </a:r>
            <a:r>
              <a:rPr lang="ja-JP" altLang="en-US" dirty="0" smtClean="0">
                <a:latin typeface="HGS明朝E"/>
                <a:ea typeface="HGS明朝E"/>
                <a:cs typeface="HGS明朝E"/>
              </a:rPr>
              <a:t>を受けると考えられるか。</a:t>
            </a:r>
            <a:endParaRPr lang="en-US" altLang="ja-JP" dirty="0" smtClean="0">
              <a:latin typeface="HGS明朝E"/>
              <a:ea typeface="HGS明朝E"/>
              <a:cs typeface="HGS明朝E"/>
            </a:endParaRPr>
          </a:p>
          <a:p>
            <a:pPr lvl="1"/>
            <a:r>
              <a:rPr lang="ja-JP" altLang="en-US" dirty="0" smtClean="0">
                <a:latin typeface="HGS明朝E"/>
                <a:ea typeface="HGS明朝E"/>
                <a:cs typeface="HGS明朝E"/>
              </a:rPr>
              <a:t>食物が違うので影響を受けない</a:t>
            </a:r>
            <a:endParaRPr lang="en-US" altLang="ja-JP" dirty="0" smtClean="0">
              <a:latin typeface="HGS明朝E"/>
              <a:ea typeface="HGS明朝E"/>
              <a:cs typeface="HGS明朝E"/>
            </a:endParaRPr>
          </a:p>
          <a:p>
            <a:pPr lvl="1"/>
            <a:r>
              <a:rPr lang="ja-JP" altLang="en-US" dirty="0" smtClean="0">
                <a:solidFill>
                  <a:srgbClr val="0000FF"/>
                </a:solidFill>
                <a:latin typeface="HGS明朝E"/>
                <a:ea typeface="HGS明朝E"/>
                <a:cs typeface="HGS明朝E"/>
              </a:rPr>
              <a:t>藻類が生育する岩盤が少なくなり、影響を受ける</a:t>
            </a:r>
            <a:endParaRPr lang="en-US" altLang="ja-JP" dirty="0" smtClean="0">
              <a:solidFill>
                <a:srgbClr val="0000FF"/>
              </a:solidFill>
              <a:latin typeface="HGS明朝E"/>
              <a:ea typeface="HGS明朝E"/>
              <a:cs typeface="HGS明朝E"/>
            </a:endParaRPr>
          </a:p>
          <a:p>
            <a:pPr lvl="1"/>
            <a:endParaRPr kumimoji="1" lang="ja-JP" altLang="en-US" dirty="0"/>
          </a:p>
        </p:txBody>
      </p:sp>
    </p:spTree>
    <p:extLst>
      <p:ext uri="{BB962C8B-B14F-4D97-AF65-F5344CB8AC3E}">
        <p14:creationId xmlns:p14="http://schemas.microsoft.com/office/powerpoint/2010/main" val="203841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明朝E"/>
                <a:ea typeface="HGP明朝E"/>
                <a:cs typeface="HGP明朝E"/>
              </a:rPr>
              <a:t>問題（３）</a:t>
            </a:r>
            <a:endParaRPr kumimoji="1" lang="ja-JP" altLang="en-US" dirty="0">
              <a:latin typeface="HGP明朝E"/>
              <a:ea typeface="HGP明朝E"/>
              <a:cs typeface="HGP明朝E"/>
            </a:endParaRPr>
          </a:p>
        </p:txBody>
      </p:sp>
      <p:sp>
        <p:nvSpPr>
          <p:cNvPr id="3" name="コンテンツ プレースホルダー 2"/>
          <p:cNvSpPr>
            <a:spLocks noGrp="1"/>
          </p:cNvSpPr>
          <p:nvPr>
            <p:ph idx="1"/>
          </p:nvPr>
        </p:nvSpPr>
        <p:spPr>
          <a:xfrm>
            <a:off x="457200" y="1297740"/>
            <a:ext cx="8229600" cy="4828424"/>
          </a:xfrm>
        </p:spPr>
        <p:txBody>
          <a:bodyPr>
            <a:normAutofit/>
          </a:bodyPr>
          <a:lstStyle/>
          <a:p>
            <a:r>
              <a:rPr lang="ja-JP" altLang="en-US" dirty="0" smtClean="0">
                <a:latin typeface="HGS明朝E"/>
                <a:ea typeface="HGS明朝E"/>
                <a:cs typeface="HGS明朝E"/>
              </a:rPr>
              <a:t>一般にイガイは岩盤上で最も多い。フジツボやカメノテはイガイより少ない。ヒザラガイやカサガイは移動できる。</a:t>
            </a:r>
            <a:endParaRPr lang="en-US" altLang="ja-JP" dirty="0" smtClean="0">
              <a:latin typeface="HGS明朝E"/>
              <a:ea typeface="HGS明朝E"/>
              <a:cs typeface="HGS明朝E"/>
            </a:endParaRPr>
          </a:p>
          <a:p>
            <a:r>
              <a:rPr lang="ja-JP" altLang="en-US" dirty="0" smtClean="0">
                <a:latin typeface="HGS明朝E"/>
                <a:ea typeface="HGS明朝E"/>
                <a:cs typeface="HGS明朝E"/>
              </a:rPr>
              <a:t>ヒトデは肉食性で岩礁のどんな動物でも食べる。ヒトデはどの動物を餌にすると効率よく食物がとれるだろうか？</a:t>
            </a:r>
            <a:endParaRPr lang="en-US" altLang="ja-JP" dirty="0" smtClean="0">
              <a:latin typeface="HGS明朝E"/>
              <a:ea typeface="HGS明朝E"/>
              <a:cs typeface="HGS明朝E"/>
            </a:endParaRPr>
          </a:p>
          <a:p>
            <a:pPr lvl="1"/>
            <a:r>
              <a:rPr lang="ja-JP" altLang="en-US" dirty="0" smtClean="0">
                <a:latin typeface="HGS明朝E"/>
                <a:ea typeface="HGS明朝E"/>
                <a:cs typeface="HGS明朝E"/>
              </a:rPr>
              <a:t>カメノテやフジツボを食べる</a:t>
            </a:r>
            <a:endParaRPr lang="en-US" altLang="ja-JP" dirty="0" smtClean="0">
              <a:latin typeface="HGS明朝E"/>
              <a:ea typeface="HGS明朝E"/>
              <a:cs typeface="HGS明朝E"/>
            </a:endParaRPr>
          </a:p>
          <a:p>
            <a:pPr lvl="1"/>
            <a:r>
              <a:rPr lang="ja-JP" altLang="en-US" dirty="0" smtClean="0">
                <a:solidFill>
                  <a:srgbClr val="0000FF"/>
                </a:solidFill>
                <a:latin typeface="HGS明朝E"/>
                <a:ea typeface="HGS明朝E"/>
                <a:cs typeface="HGS明朝E"/>
              </a:rPr>
              <a:t>最も広がっているイガイを食べる</a:t>
            </a:r>
            <a:endParaRPr lang="en-US" altLang="ja-JP" dirty="0" smtClean="0">
              <a:solidFill>
                <a:srgbClr val="0000FF"/>
              </a:solidFill>
              <a:latin typeface="HGS明朝E"/>
              <a:ea typeface="HGS明朝E"/>
              <a:cs typeface="HGS明朝E"/>
            </a:endParaRPr>
          </a:p>
          <a:p>
            <a:pPr lvl="1"/>
            <a:r>
              <a:rPr lang="ja-JP" altLang="en-US" dirty="0" smtClean="0">
                <a:latin typeface="HGS明朝E"/>
                <a:ea typeface="HGS明朝E"/>
                <a:cs typeface="HGS明朝E"/>
              </a:rPr>
              <a:t>ヒザラガイやカサガイを探して食べる</a:t>
            </a:r>
            <a:endParaRPr lang="en-US" altLang="ja-JP" dirty="0" smtClean="0">
              <a:latin typeface="HGS明朝E"/>
              <a:ea typeface="HGS明朝E"/>
              <a:cs typeface="HGS明朝E"/>
            </a:endParaRPr>
          </a:p>
          <a:p>
            <a:pPr lvl="1"/>
            <a:endParaRPr lang="en-US" altLang="ja-JP" dirty="0" smtClean="0"/>
          </a:p>
        </p:txBody>
      </p:sp>
    </p:spTree>
    <p:extLst>
      <p:ext uri="{BB962C8B-B14F-4D97-AF65-F5344CB8AC3E}">
        <p14:creationId xmlns:p14="http://schemas.microsoft.com/office/powerpoint/2010/main" val="351724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S明朝E"/>
                <a:ea typeface="HGS明朝E"/>
                <a:cs typeface="HGS明朝E"/>
              </a:rPr>
              <a:t>問題（４）</a:t>
            </a:r>
            <a:endParaRPr kumimoji="1" lang="ja-JP" altLang="en-US" dirty="0">
              <a:latin typeface="HGS明朝E"/>
              <a:ea typeface="HGS明朝E"/>
              <a:cs typeface="HGS明朝E"/>
            </a:endParaRPr>
          </a:p>
        </p:txBody>
      </p:sp>
      <p:sp>
        <p:nvSpPr>
          <p:cNvPr id="3" name="コンテンツ プレースホルダー 2"/>
          <p:cNvSpPr>
            <a:spLocks noGrp="1"/>
          </p:cNvSpPr>
          <p:nvPr>
            <p:ph idx="1"/>
          </p:nvPr>
        </p:nvSpPr>
        <p:spPr/>
        <p:txBody>
          <a:bodyPr>
            <a:normAutofit/>
          </a:bodyPr>
          <a:lstStyle/>
          <a:p>
            <a:r>
              <a:rPr kumimoji="1" lang="ja-JP" altLang="en-US" dirty="0" smtClean="0">
                <a:latin typeface="HGS明朝E"/>
                <a:ea typeface="HGS明朝E"/>
                <a:cs typeface="HGS明朝E"/>
              </a:rPr>
              <a:t>研究者のロバート・ペインが、人為的に岩礁からヒトデを除去したところ、イガイが岩礁を一面に覆って、他の動物が</a:t>
            </a:r>
            <a:r>
              <a:rPr lang="ja-JP" altLang="en-US" dirty="0" smtClean="0">
                <a:latin typeface="HGS明朝E"/>
                <a:ea typeface="HGS明朝E"/>
                <a:cs typeface="HGS明朝E"/>
              </a:rPr>
              <a:t>消え</a:t>
            </a:r>
            <a:r>
              <a:rPr lang="ja-JP" altLang="en-US" dirty="0" smtClean="0">
                <a:latin typeface="HGS明朝E"/>
                <a:ea typeface="HGS明朝E"/>
                <a:cs typeface="HGS明朝E"/>
              </a:rPr>
              <a:t>る</a:t>
            </a:r>
            <a:r>
              <a:rPr lang="ja-JP" altLang="en-US" dirty="0" smtClean="0">
                <a:latin typeface="HGS明朝E"/>
                <a:ea typeface="HGS明朝E"/>
                <a:cs typeface="HGS明朝E"/>
              </a:rPr>
              <a:t>、</a:t>
            </a:r>
            <a:r>
              <a:rPr kumimoji="1" lang="ja-JP" altLang="en-US" dirty="0" smtClean="0">
                <a:latin typeface="HGS明朝E"/>
                <a:ea typeface="HGS明朝E"/>
                <a:cs typeface="HGS明朝E"/>
              </a:rPr>
              <a:t>競争的排除が起こった。</a:t>
            </a:r>
            <a:endParaRPr kumimoji="1" lang="en-US" altLang="ja-JP" dirty="0" smtClean="0">
              <a:latin typeface="HGS明朝E"/>
              <a:ea typeface="HGS明朝E"/>
              <a:cs typeface="HGS明朝E"/>
            </a:endParaRPr>
          </a:p>
          <a:p>
            <a:pPr lvl="1"/>
            <a:r>
              <a:rPr lang="ja-JP" altLang="en-US" dirty="0" smtClean="0">
                <a:latin typeface="HGS明朝E"/>
                <a:ea typeface="HGS明朝E"/>
                <a:cs typeface="HGS明朝E"/>
              </a:rPr>
              <a:t>ヒトデは岩礁生態系のキーストン種と呼ばれる。肉食のヒトデは岩礁でどのような役割を果たしていたと考えられるか。</a:t>
            </a:r>
            <a:endParaRPr lang="en-US" altLang="ja-JP" dirty="0" smtClean="0">
              <a:latin typeface="HGS明朝E"/>
              <a:ea typeface="HGS明朝E"/>
              <a:cs typeface="HGS明朝E"/>
            </a:endParaRPr>
          </a:p>
          <a:p>
            <a:pPr lvl="1"/>
            <a:r>
              <a:rPr kumimoji="1" lang="ja-JP" altLang="en-US" dirty="0" smtClean="0">
                <a:solidFill>
                  <a:srgbClr val="0000FF"/>
                </a:solidFill>
                <a:latin typeface="HGS明朝E"/>
                <a:ea typeface="HGS明朝E"/>
                <a:cs typeface="HGS明朝E"/>
              </a:rPr>
              <a:t>イガイを捕食することで、イガイのよる</a:t>
            </a:r>
            <a:r>
              <a:rPr lang="ja-JP" altLang="en-US" dirty="0" smtClean="0">
                <a:solidFill>
                  <a:srgbClr val="0000FF"/>
                </a:solidFill>
                <a:latin typeface="HGS明朝E"/>
                <a:ea typeface="HGS明朝E"/>
                <a:cs typeface="HGS明朝E"/>
              </a:rPr>
              <a:t>競争的排除が抑制し、多種の共存を促進した。</a:t>
            </a:r>
            <a:endParaRPr kumimoji="1" lang="ja-JP" altLang="en-US" dirty="0">
              <a:solidFill>
                <a:srgbClr val="0000FF"/>
              </a:solidFill>
              <a:latin typeface="HGS明朝E"/>
              <a:ea typeface="HGS明朝E"/>
              <a:cs typeface="HGS明朝E"/>
            </a:endParaRPr>
          </a:p>
        </p:txBody>
      </p:sp>
    </p:spTree>
    <p:extLst>
      <p:ext uri="{BB962C8B-B14F-4D97-AF65-F5344CB8AC3E}">
        <p14:creationId xmlns:p14="http://schemas.microsoft.com/office/powerpoint/2010/main" val="75336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766" y="274638"/>
            <a:ext cx="8987204" cy="1143000"/>
          </a:xfrm>
        </p:spPr>
        <p:txBody>
          <a:bodyPr>
            <a:normAutofit/>
          </a:bodyPr>
          <a:lstStyle/>
          <a:p>
            <a:r>
              <a:rPr lang="ja-JP" altLang="en-US" sz="3600" dirty="0" smtClean="0">
                <a:latin typeface="HGS明朝E"/>
                <a:ea typeface="HGS明朝E"/>
                <a:cs typeface="HGS明朝E"/>
              </a:rPr>
              <a:t>海水面は</a:t>
            </a:r>
            <a:r>
              <a:rPr kumimoji="1" lang="ja-JP" altLang="en-US" sz="3600" dirty="0" smtClean="0">
                <a:latin typeface="HGS明朝E"/>
                <a:ea typeface="HGS明朝E"/>
                <a:cs typeface="HGS明朝E"/>
              </a:rPr>
              <a:t>干潮と満潮を繰り返し変動する</a:t>
            </a:r>
            <a:endParaRPr kumimoji="1" lang="ja-JP" altLang="en-US" sz="3600" dirty="0">
              <a:latin typeface="HGS明朝E"/>
              <a:ea typeface="HGS明朝E"/>
              <a:cs typeface="HGS明朝E"/>
            </a:endParaRPr>
          </a:p>
        </p:txBody>
      </p:sp>
      <p:pic>
        <p:nvPicPr>
          <p:cNvPr id="4" name="コンテンツ プレースホルダー 3" descr="image012.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19018" y="1417638"/>
            <a:ext cx="9054952" cy="4979875"/>
          </a:xfrm>
        </p:spPr>
      </p:pic>
    </p:spTree>
    <p:extLst>
      <p:ext uri="{BB962C8B-B14F-4D97-AF65-F5344CB8AC3E}">
        <p14:creationId xmlns:p14="http://schemas.microsoft.com/office/powerpoint/2010/main" val="320169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299" y="274638"/>
            <a:ext cx="8426501" cy="1143000"/>
          </a:xfrm>
        </p:spPr>
        <p:txBody>
          <a:bodyPr>
            <a:normAutofit fontScale="90000"/>
          </a:bodyPr>
          <a:lstStyle/>
          <a:p>
            <a:r>
              <a:rPr kumimoji="1" lang="ja-JP" altLang="en-US" dirty="0" smtClean="0">
                <a:latin typeface="HGS明朝E"/>
                <a:ea typeface="HGS明朝E"/>
                <a:cs typeface="HGS明朝E"/>
              </a:rPr>
              <a:t>岩礁の潮間帯には多様な生物が固着</a:t>
            </a:r>
            <a:endParaRPr kumimoji="1" lang="ja-JP" altLang="en-US" dirty="0">
              <a:latin typeface="HGS明朝E"/>
              <a:ea typeface="HGS明朝E"/>
              <a:cs typeface="HGS明朝E"/>
            </a:endParaRPr>
          </a:p>
        </p:txBody>
      </p:sp>
      <p:pic>
        <p:nvPicPr>
          <p:cNvPr id="4" name="コンテンツ プレースホルダー 3" descr="image002.jpg"/>
          <p:cNvPicPr>
            <a:picLocks noGrp="1" noChangeAspect="1"/>
          </p:cNvPicPr>
          <p:nvPr>
            <p:ph idx="1"/>
          </p:nvPr>
        </p:nvPicPr>
        <p:blipFill>
          <a:blip r:embed="rId2">
            <a:extLst>
              <a:ext uri="{28A0092B-C50C-407E-A947-70E740481C1C}">
                <a14:useLocalDpi xmlns:a14="http://schemas.microsoft.com/office/drawing/2010/main" val="0"/>
              </a:ext>
            </a:extLst>
          </a:blip>
          <a:srcRect l="-10657" r="-10657"/>
          <a:stretch>
            <a:fillRect/>
          </a:stretch>
        </p:blipFill>
        <p:spPr>
          <a:xfrm>
            <a:off x="64207" y="1397560"/>
            <a:ext cx="8991055" cy="4944734"/>
          </a:xfrm>
        </p:spPr>
      </p:pic>
    </p:spTree>
    <p:extLst>
      <p:ext uri="{BB962C8B-B14F-4D97-AF65-F5344CB8AC3E}">
        <p14:creationId xmlns:p14="http://schemas.microsoft.com/office/powerpoint/2010/main" val="183892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299" y="274638"/>
            <a:ext cx="8426501" cy="1143000"/>
          </a:xfrm>
        </p:spPr>
        <p:txBody>
          <a:bodyPr>
            <a:noAutofit/>
          </a:bodyPr>
          <a:lstStyle/>
          <a:p>
            <a:r>
              <a:rPr kumimoji="1" lang="ja-JP" altLang="en-US" sz="3600" dirty="0" smtClean="0">
                <a:latin typeface="HGS明朝E"/>
                <a:ea typeface="HGS明朝E"/>
                <a:cs typeface="HGS明朝E"/>
              </a:rPr>
              <a:t>フジツボやヒザラガイが所狭しと生存</a:t>
            </a:r>
            <a:endParaRPr kumimoji="1" lang="ja-JP" altLang="en-US" sz="3600" dirty="0">
              <a:latin typeface="HGS明朝E"/>
              <a:ea typeface="HGS明朝E"/>
              <a:cs typeface="HGS明朝E"/>
            </a:endParaRPr>
          </a:p>
        </p:txBody>
      </p:sp>
      <p:pic>
        <p:nvPicPr>
          <p:cNvPr id="6" name="コンテンツ プレースホルダー 5" descr="anim1019.jpg"/>
          <p:cNvPicPr>
            <a:picLocks noGrp="1" noChangeAspect="1"/>
          </p:cNvPicPr>
          <p:nvPr>
            <p:ph idx="1"/>
          </p:nvPr>
        </p:nvPicPr>
        <p:blipFill>
          <a:blip r:embed="rId2">
            <a:extLst>
              <a:ext uri="{28A0092B-C50C-407E-A947-70E740481C1C}">
                <a14:useLocalDpi xmlns:a14="http://schemas.microsoft.com/office/drawing/2010/main" val="0"/>
              </a:ext>
            </a:extLst>
          </a:blip>
          <a:srcRect l="-10572" r="-10572"/>
          <a:stretch>
            <a:fillRect/>
          </a:stretch>
        </p:blipFill>
        <p:spPr>
          <a:xfrm>
            <a:off x="64207" y="1380208"/>
            <a:ext cx="9022606" cy="4962086"/>
          </a:xfrm>
        </p:spPr>
      </p:pic>
    </p:spTree>
    <p:extLst>
      <p:ext uri="{BB962C8B-B14F-4D97-AF65-F5344CB8AC3E}">
        <p14:creationId xmlns:p14="http://schemas.microsoft.com/office/powerpoint/2010/main" val="209865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45978"/>
          </a:xfrm>
        </p:spPr>
        <p:txBody>
          <a:bodyPr>
            <a:normAutofit/>
          </a:bodyPr>
          <a:lstStyle/>
          <a:p>
            <a:r>
              <a:rPr lang="ja-JP" altLang="en-US" dirty="0" smtClean="0">
                <a:latin typeface="HGS明朝E"/>
                <a:ea typeface="HGS明朝E"/>
                <a:cs typeface="HGS明朝E"/>
              </a:rPr>
              <a:t>ヒトデは肉食性の棘皮動物</a:t>
            </a:r>
            <a:r>
              <a:rPr lang="en-US" altLang="ja-JP" dirty="0" smtClean="0">
                <a:latin typeface="HGS明朝E"/>
                <a:ea typeface="HGS明朝E"/>
                <a:cs typeface="HGS明朝E"/>
              </a:rPr>
              <a:t/>
            </a:r>
            <a:br>
              <a:rPr lang="en-US" altLang="ja-JP" dirty="0" smtClean="0">
                <a:latin typeface="HGS明朝E"/>
                <a:ea typeface="HGS明朝E"/>
                <a:cs typeface="HGS明朝E"/>
              </a:rPr>
            </a:br>
            <a:r>
              <a:rPr lang="ja-JP" altLang="en-US" sz="2200" dirty="0" smtClean="0">
                <a:latin typeface="HGS明朝E"/>
                <a:ea typeface="HGS明朝E"/>
                <a:cs typeface="HGS明朝E"/>
              </a:rPr>
              <a:t>イトマキヒトデ</a:t>
            </a:r>
            <a:endParaRPr kumimoji="1" lang="ja-JP" altLang="en-US" sz="2200" dirty="0">
              <a:latin typeface="HGS明朝E"/>
              <a:ea typeface="HGS明朝E"/>
              <a:cs typeface="HGS明朝E"/>
            </a:endParaRPr>
          </a:p>
        </p:txBody>
      </p:sp>
      <p:pic>
        <p:nvPicPr>
          <p:cNvPr id="5" name="コンテンツ プレースホルダー 4" descr="IMG_4635.jpg"/>
          <p:cNvPicPr>
            <a:picLocks noGrp="1" noChangeAspect="1"/>
          </p:cNvPicPr>
          <p:nvPr>
            <p:ph idx="1"/>
          </p:nvPr>
        </p:nvPicPr>
        <p:blipFill>
          <a:blip r:embed="rId2">
            <a:extLst>
              <a:ext uri="{28A0092B-C50C-407E-A947-70E740481C1C}">
                <a14:useLocalDpi xmlns:a14="http://schemas.microsoft.com/office/drawing/2010/main" val="0"/>
              </a:ext>
            </a:extLst>
          </a:blip>
          <a:srcRect l="-10587" r="-10587"/>
          <a:stretch>
            <a:fillRect/>
          </a:stretch>
        </p:blipFill>
        <p:spPr>
          <a:xfrm>
            <a:off x="-2729" y="1453698"/>
            <a:ext cx="9146729" cy="5030348"/>
          </a:xfrm>
        </p:spPr>
      </p:pic>
    </p:spTree>
    <p:extLst>
      <p:ext uri="{BB962C8B-B14F-4D97-AF65-F5344CB8AC3E}">
        <p14:creationId xmlns:p14="http://schemas.microsoft.com/office/powerpoint/2010/main" val="258775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3" descr="IMG_4640.jpg"/>
          <p:cNvPicPr>
            <a:picLocks noChangeAspect="1"/>
          </p:cNvPicPr>
          <p:nvPr/>
        </p:nvPicPr>
        <p:blipFill>
          <a:blip r:embed="rId2">
            <a:extLst>
              <a:ext uri="{28A0092B-C50C-407E-A947-70E740481C1C}">
                <a14:useLocalDpi xmlns:a14="http://schemas.microsoft.com/office/drawing/2010/main" val="0"/>
              </a:ext>
            </a:extLst>
          </a:blip>
          <a:srcRect l="-10587" r="-10587"/>
          <a:stretch>
            <a:fillRect/>
          </a:stretch>
        </p:blipFill>
        <p:spPr>
          <a:xfrm>
            <a:off x="21177" y="1341032"/>
            <a:ext cx="9136870" cy="5024927"/>
          </a:xfrm>
          <a:prstGeom prst="rect">
            <a:avLst/>
          </a:prstGeom>
        </p:spPr>
      </p:pic>
      <p:sp>
        <p:nvSpPr>
          <p:cNvPr id="2" name="タイトル 1"/>
          <p:cNvSpPr>
            <a:spLocks noGrp="1"/>
          </p:cNvSpPr>
          <p:nvPr>
            <p:ph type="title"/>
          </p:nvPr>
        </p:nvSpPr>
        <p:spPr>
          <a:xfrm>
            <a:off x="220877" y="274638"/>
            <a:ext cx="8752287" cy="966886"/>
          </a:xfrm>
        </p:spPr>
        <p:txBody>
          <a:bodyPr>
            <a:normAutofit fontScale="90000"/>
          </a:bodyPr>
          <a:lstStyle/>
          <a:p>
            <a:r>
              <a:rPr lang="ja-JP" altLang="en-US" sz="4000" dirty="0" smtClean="0">
                <a:latin typeface="HGS明朝E"/>
                <a:ea typeface="HGS明朝E"/>
                <a:cs typeface="HGS明朝E"/>
              </a:rPr>
              <a:t>管</a:t>
            </a:r>
            <a:r>
              <a:rPr lang="ja-JP" altLang="en-US" sz="4000" dirty="0">
                <a:latin typeface="HGS明朝E"/>
                <a:ea typeface="HGS明朝E"/>
                <a:cs typeface="HGS明朝E"/>
              </a:rPr>
              <a:t>足で移動し胃を体外に出して</a:t>
            </a:r>
            <a:r>
              <a:rPr lang="ja-JP" altLang="en-US" sz="4000" dirty="0" smtClean="0">
                <a:latin typeface="HGS明朝E"/>
                <a:ea typeface="HGS明朝E"/>
                <a:cs typeface="HGS明朝E"/>
              </a:rPr>
              <a:t>消化する</a:t>
            </a:r>
            <a:r>
              <a:rPr lang="en-US" altLang="ja-JP" sz="4000" dirty="0" smtClean="0">
                <a:latin typeface="HGS明朝E"/>
                <a:ea typeface="HGS明朝E"/>
                <a:cs typeface="HGS明朝E"/>
              </a:rPr>
              <a:t/>
            </a:r>
            <a:br>
              <a:rPr lang="en-US" altLang="ja-JP" sz="4000" dirty="0" smtClean="0">
                <a:latin typeface="HGS明朝E"/>
                <a:ea typeface="HGS明朝E"/>
                <a:cs typeface="HGS明朝E"/>
              </a:rPr>
            </a:br>
            <a:r>
              <a:rPr lang="ja-JP" altLang="en-US" sz="2700" dirty="0" smtClean="0">
                <a:latin typeface="HGS明朝E"/>
                <a:ea typeface="HGS明朝E"/>
                <a:cs typeface="HGS明朝E"/>
              </a:rPr>
              <a:t>イトマキヒトデの下面</a:t>
            </a:r>
            <a:endParaRPr kumimoji="1" lang="ja-JP" altLang="en-US" sz="2700" dirty="0">
              <a:latin typeface="HGS明朝E"/>
              <a:ea typeface="HGS明朝E"/>
              <a:cs typeface="HGS明朝E"/>
            </a:endParaRPr>
          </a:p>
        </p:txBody>
      </p:sp>
      <p:cxnSp>
        <p:nvCxnSpPr>
          <p:cNvPr id="5" name="直線矢印コネクタ 4"/>
          <p:cNvCxnSpPr/>
          <p:nvPr/>
        </p:nvCxnSpPr>
        <p:spPr>
          <a:xfrm>
            <a:off x="5601559" y="3838299"/>
            <a:ext cx="1364847" cy="86243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flipH="1">
            <a:off x="6469230" y="4775556"/>
            <a:ext cx="1229326" cy="369332"/>
          </a:xfrm>
          <a:prstGeom prst="rect">
            <a:avLst/>
          </a:prstGeom>
          <a:noFill/>
        </p:spPr>
        <p:txBody>
          <a:bodyPr wrap="square" rtlCol="0">
            <a:spAutoFit/>
          </a:bodyPr>
          <a:lstStyle/>
          <a:p>
            <a:r>
              <a:rPr kumimoji="1" lang="ja-JP" altLang="en-US" dirty="0" smtClean="0">
                <a:solidFill>
                  <a:srgbClr val="000000"/>
                </a:solidFill>
              </a:rPr>
              <a:t>管足の列</a:t>
            </a:r>
            <a:endParaRPr kumimoji="1" lang="ja-JP" altLang="en-US" dirty="0">
              <a:solidFill>
                <a:srgbClr val="000000"/>
              </a:solidFill>
            </a:endParaRPr>
          </a:p>
        </p:txBody>
      </p:sp>
      <p:cxnSp>
        <p:nvCxnSpPr>
          <p:cNvPr id="8" name="直線矢印コネクタ 7"/>
          <p:cNvCxnSpPr/>
          <p:nvPr/>
        </p:nvCxnSpPr>
        <p:spPr>
          <a:xfrm flipV="1">
            <a:off x="4445230" y="2975866"/>
            <a:ext cx="691902" cy="86243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flipH="1">
            <a:off x="4981117" y="2519013"/>
            <a:ext cx="2284221" cy="369332"/>
          </a:xfrm>
          <a:prstGeom prst="rect">
            <a:avLst/>
          </a:prstGeom>
          <a:noFill/>
        </p:spPr>
        <p:txBody>
          <a:bodyPr wrap="square" rtlCol="0">
            <a:spAutoFit/>
          </a:bodyPr>
          <a:lstStyle/>
          <a:p>
            <a:r>
              <a:rPr kumimoji="1" lang="ja-JP" altLang="en-US" dirty="0" smtClean="0"/>
              <a:t>口から出て来た胃</a:t>
            </a:r>
            <a:endParaRPr kumimoji="1" lang="ja-JP" altLang="en-US" dirty="0"/>
          </a:p>
        </p:txBody>
      </p:sp>
    </p:spTree>
    <p:extLst>
      <p:ext uri="{BB962C8B-B14F-4D97-AF65-F5344CB8AC3E}">
        <p14:creationId xmlns:p14="http://schemas.microsoft.com/office/powerpoint/2010/main" val="41789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7112"/>
            <a:ext cx="8229600" cy="912655"/>
          </a:xfrm>
        </p:spPr>
        <p:txBody>
          <a:bodyPr>
            <a:normAutofit fontScale="90000"/>
          </a:bodyPr>
          <a:lstStyle/>
          <a:p>
            <a:r>
              <a:rPr kumimoji="1" lang="ja-JP" altLang="en-US" dirty="0" smtClean="0">
                <a:latin typeface="HGS明朝E"/>
                <a:ea typeface="HGS明朝E"/>
                <a:cs typeface="HGS明朝E"/>
              </a:rPr>
              <a:t>捕食の現場</a:t>
            </a:r>
            <a:r>
              <a:rPr kumimoji="1" lang="en-US" altLang="ja-JP" dirty="0" smtClean="0">
                <a:latin typeface="HGS明朝E"/>
                <a:ea typeface="HGS明朝E"/>
                <a:cs typeface="HGS明朝E"/>
              </a:rPr>
              <a:t/>
            </a:r>
            <a:br>
              <a:rPr kumimoji="1" lang="en-US" altLang="ja-JP" dirty="0" smtClean="0">
                <a:latin typeface="HGS明朝E"/>
                <a:ea typeface="HGS明朝E"/>
                <a:cs typeface="HGS明朝E"/>
              </a:rPr>
            </a:br>
            <a:r>
              <a:rPr kumimoji="1" lang="ja-JP" altLang="en-US" sz="2700" dirty="0" smtClean="0">
                <a:latin typeface="HGS明朝E"/>
                <a:ea typeface="HGS明朝E"/>
                <a:cs typeface="HGS明朝E"/>
              </a:rPr>
              <a:t>巻貝を捕食していたヤツデヒトデ</a:t>
            </a:r>
            <a:r>
              <a:rPr lang="ja-JP" altLang="en-US" sz="2700" dirty="0" smtClean="0">
                <a:latin typeface="HGS明朝E"/>
                <a:ea typeface="HGS明朝E"/>
                <a:cs typeface="HGS明朝E"/>
              </a:rPr>
              <a:t>を裏返して撮影</a:t>
            </a:r>
            <a:endParaRPr kumimoji="1" lang="ja-JP" altLang="en-US" sz="2700" dirty="0">
              <a:latin typeface="HGS明朝E"/>
              <a:ea typeface="HGS明朝E"/>
              <a:cs typeface="HGS明朝E"/>
            </a:endParaRPr>
          </a:p>
        </p:txBody>
      </p:sp>
      <p:pic>
        <p:nvPicPr>
          <p:cNvPr id="5" name="コンテンツ プレースホルダー 4" descr="anim2017.jpg"/>
          <p:cNvPicPr>
            <a:picLocks noGrp="1" noChangeAspect="1"/>
          </p:cNvPicPr>
          <p:nvPr>
            <p:ph idx="1"/>
          </p:nvPr>
        </p:nvPicPr>
        <p:blipFill>
          <a:blip r:embed="rId2">
            <a:extLst>
              <a:ext uri="{28A0092B-C50C-407E-A947-70E740481C1C}">
                <a14:useLocalDpi xmlns:a14="http://schemas.microsoft.com/office/drawing/2010/main" val="0"/>
              </a:ext>
            </a:extLst>
          </a:blip>
          <a:srcRect l="-10572" r="-10572"/>
          <a:stretch>
            <a:fillRect/>
          </a:stretch>
        </p:blipFill>
        <p:spPr>
          <a:xfrm>
            <a:off x="54886" y="1348758"/>
            <a:ext cx="9065450" cy="4985648"/>
          </a:xfrm>
        </p:spPr>
      </p:pic>
    </p:spTree>
    <p:extLst>
      <p:ext uri="{BB962C8B-B14F-4D97-AF65-F5344CB8AC3E}">
        <p14:creationId xmlns:p14="http://schemas.microsoft.com/office/powerpoint/2010/main" val="21263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0415"/>
            <a:ext cx="8229600" cy="924403"/>
          </a:xfrm>
        </p:spPr>
        <p:txBody>
          <a:bodyPr>
            <a:normAutofit fontScale="90000"/>
          </a:bodyPr>
          <a:lstStyle/>
          <a:p>
            <a:r>
              <a:rPr lang="ja-JP" altLang="en-US" sz="4000" dirty="0" smtClean="0">
                <a:latin typeface="HGS明朝E"/>
                <a:ea typeface="HGS明朝E"/>
                <a:cs typeface="HGS明朝E"/>
              </a:rPr>
              <a:t>イボニシは肉食性の小型巻貝</a:t>
            </a:r>
            <a:r>
              <a:rPr lang="ja-JP" altLang="en-US" sz="2200" dirty="0" smtClean="0">
                <a:latin typeface="HGS明朝E"/>
                <a:ea typeface="HGS明朝E"/>
                <a:cs typeface="HGS明朝E"/>
              </a:rPr>
              <a:t>（軟体動物）</a:t>
            </a:r>
            <a:r>
              <a:rPr lang="en-US" altLang="ja-JP" sz="2200" dirty="0" smtClean="0">
                <a:latin typeface="HGS明朝E"/>
                <a:ea typeface="HGS明朝E"/>
                <a:cs typeface="HGS明朝E"/>
              </a:rPr>
              <a:t/>
            </a:r>
            <a:br>
              <a:rPr lang="en-US" altLang="ja-JP" sz="2200" dirty="0" smtClean="0">
                <a:latin typeface="HGS明朝E"/>
                <a:ea typeface="HGS明朝E"/>
                <a:cs typeface="HGS明朝E"/>
              </a:rPr>
            </a:br>
            <a:r>
              <a:rPr lang="ja-JP" altLang="en-US" sz="2200" dirty="0" smtClean="0">
                <a:latin typeface="HGS明朝E"/>
                <a:ea typeface="HGS明朝E"/>
                <a:cs typeface="HGS明朝E"/>
              </a:rPr>
              <a:t>歯舌で殻に穴を開けて内部の肉を食べる</a:t>
            </a:r>
            <a:endParaRPr kumimoji="1" lang="ja-JP" altLang="en-US" sz="2200" dirty="0">
              <a:latin typeface="HGS明朝E"/>
              <a:ea typeface="HGS明朝E"/>
              <a:cs typeface="HGS明朝E"/>
            </a:endParaRPr>
          </a:p>
        </p:txBody>
      </p:sp>
      <p:pic>
        <p:nvPicPr>
          <p:cNvPr id="5" name="コンテンツ プレースホルダー 4" descr="anim2004.jpg"/>
          <p:cNvPicPr>
            <a:picLocks noGrp="1" noChangeAspect="1"/>
          </p:cNvPicPr>
          <p:nvPr>
            <p:ph idx="1"/>
          </p:nvPr>
        </p:nvPicPr>
        <p:blipFill>
          <a:blip r:embed="rId2">
            <a:extLst>
              <a:ext uri="{28A0092B-C50C-407E-A947-70E740481C1C}">
                <a14:useLocalDpi xmlns:a14="http://schemas.microsoft.com/office/drawing/2010/main" val="0"/>
              </a:ext>
            </a:extLst>
          </a:blip>
          <a:srcRect l="-10572" r="-10572"/>
          <a:stretch>
            <a:fillRect/>
          </a:stretch>
        </p:blipFill>
        <p:spPr>
          <a:xfrm>
            <a:off x="6832" y="1348758"/>
            <a:ext cx="9137168" cy="5025090"/>
          </a:xfrm>
        </p:spPr>
      </p:pic>
    </p:spTree>
    <p:extLst>
      <p:ext uri="{BB962C8B-B14F-4D97-AF65-F5344CB8AC3E}">
        <p14:creationId xmlns:p14="http://schemas.microsoft.com/office/powerpoint/2010/main" val="65160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anim1009.jpg"/>
          <p:cNvPicPr>
            <a:picLocks noGrp="1" noChangeAspect="1"/>
          </p:cNvPicPr>
          <p:nvPr>
            <p:ph idx="1"/>
          </p:nvPr>
        </p:nvPicPr>
        <p:blipFill>
          <a:blip r:embed="rId2">
            <a:extLst>
              <a:ext uri="{28A0092B-C50C-407E-A947-70E740481C1C}">
                <a14:useLocalDpi xmlns:a14="http://schemas.microsoft.com/office/drawing/2010/main" val="0"/>
              </a:ext>
            </a:extLst>
          </a:blip>
          <a:srcRect l="-10572" r="-10572"/>
          <a:stretch>
            <a:fillRect/>
          </a:stretch>
        </p:blipFill>
        <p:spPr>
          <a:xfrm>
            <a:off x="61340" y="1348759"/>
            <a:ext cx="9051107" cy="4977760"/>
          </a:xfrm>
        </p:spPr>
      </p:pic>
      <p:sp>
        <p:nvSpPr>
          <p:cNvPr id="7" name="タイトル 6"/>
          <p:cNvSpPr>
            <a:spLocks noGrp="1"/>
          </p:cNvSpPr>
          <p:nvPr>
            <p:ph type="title"/>
          </p:nvPr>
        </p:nvSpPr>
        <p:spPr>
          <a:xfrm>
            <a:off x="61340" y="331314"/>
            <a:ext cx="9051107" cy="968004"/>
          </a:xfrm>
        </p:spPr>
        <p:txBody>
          <a:bodyPr>
            <a:normAutofit fontScale="90000"/>
          </a:bodyPr>
          <a:lstStyle/>
          <a:p>
            <a:r>
              <a:rPr lang="ja-JP" altLang="en-US" sz="3600" dirty="0" smtClean="0">
                <a:latin typeface="HGS明朝E"/>
                <a:ea typeface="HGS明朝E"/>
                <a:cs typeface="HGS明朝E"/>
              </a:rPr>
              <a:t>フジツボ</a:t>
            </a:r>
            <a:r>
              <a:rPr lang="ja-JP" altLang="en-US" sz="3600" dirty="0">
                <a:latin typeface="HGS明朝E"/>
                <a:ea typeface="HGS明朝E"/>
                <a:cs typeface="HGS明朝E"/>
              </a:rPr>
              <a:t>は</a:t>
            </a:r>
            <a:r>
              <a:rPr lang="ja-JP" altLang="en-US" sz="3600" dirty="0" smtClean="0">
                <a:latin typeface="HGS明朝E"/>
                <a:ea typeface="HGS明朝E"/>
                <a:cs typeface="HGS明朝E"/>
              </a:rPr>
              <a:t>プランクトン食の甲殻類</a:t>
            </a:r>
            <a:r>
              <a:rPr lang="ja-JP" altLang="en-US" sz="2200" dirty="0">
                <a:latin typeface="HGS明朝E"/>
                <a:ea typeface="HGS明朝E"/>
                <a:cs typeface="HGS明朝E"/>
              </a:rPr>
              <a:t>（節足動物）</a:t>
            </a:r>
            <a:r>
              <a:rPr lang="en-US" altLang="ja-JP" sz="2200" dirty="0">
                <a:latin typeface="HGS明朝E"/>
                <a:ea typeface="HGS明朝E"/>
                <a:cs typeface="HGS明朝E"/>
              </a:rPr>
              <a:t/>
            </a:r>
            <a:br>
              <a:rPr lang="en-US" altLang="ja-JP" sz="2200" dirty="0">
                <a:latin typeface="HGS明朝E"/>
                <a:ea typeface="HGS明朝E"/>
                <a:cs typeface="HGS明朝E"/>
              </a:rPr>
            </a:br>
            <a:endParaRPr kumimoji="1" lang="ja-JP" altLang="en-US" sz="2200" dirty="0">
              <a:latin typeface="HGS明朝E"/>
              <a:ea typeface="HGS明朝E"/>
              <a:cs typeface="HGS明朝E"/>
            </a:endParaRPr>
          </a:p>
        </p:txBody>
      </p:sp>
    </p:spTree>
    <p:extLst>
      <p:ext uri="{BB962C8B-B14F-4D97-AF65-F5344CB8AC3E}">
        <p14:creationId xmlns:p14="http://schemas.microsoft.com/office/powerpoint/2010/main" val="192974849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革命.thmx</Template>
  <TotalTime>444</TotalTime>
  <Words>384</Words>
  <Application>Microsoft Macintosh PowerPoint</Application>
  <PresentationFormat>画面に合わせる (4:3)</PresentationFormat>
  <Paragraphs>35</Paragraphs>
  <Slides>17</Slides>
  <Notes>0</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ホワイト</vt:lpstr>
      <vt:lpstr>岩礁潮間帯のキーストン種</vt:lpstr>
      <vt:lpstr>海水面は干潮と満潮を繰り返し変動する</vt:lpstr>
      <vt:lpstr>岩礁の潮間帯には多様な生物が固着</vt:lpstr>
      <vt:lpstr>フジツボやヒザラガイが所狭しと生存</vt:lpstr>
      <vt:lpstr>ヒトデは肉食性の棘皮動物 イトマキヒトデ</vt:lpstr>
      <vt:lpstr>管足で移動し胃を体外に出して消化する イトマキヒトデの下面</vt:lpstr>
      <vt:lpstr>捕食の現場 巻貝を捕食していたヤツデヒトデを裏返して撮影</vt:lpstr>
      <vt:lpstr>イボニシは肉食性の小型巻貝（軟体動物） 歯舌で殻に穴を開けて内部の肉を食べる</vt:lpstr>
      <vt:lpstr>フジツボはプランクトン食の甲殻類（節足動物） </vt:lpstr>
      <vt:lpstr>カメノテもプランクトン食の甲殻類（節足動物）</vt:lpstr>
      <vt:lpstr>イガイのなかまはプランクトン食の二枚貝（軟体動物） 写真はムラサキインコガイ</vt:lpstr>
      <vt:lpstr>ヒザラガイは藻食の軟体動物</vt:lpstr>
      <vt:lpstr>カサガイ（巻貝）は藻食の軟体動物</vt:lpstr>
      <vt:lpstr>問題（１）</vt:lpstr>
      <vt:lpstr>問題（２）</vt:lpstr>
      <vt:lpstr>問題（３）</vt:lpstr>
      <vt:lpstr>問題（４）</vt:lpstr>
    </vt:vector>
  </TitlesOfParts>
  <Company>Pacific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平成２５年度教育課程協議会 （理科）</dc:title>
  <dc:creator>広瀬 祐司</dc:creator>
  <cp:lastModifiedBy>広瀬 祐司</cp:lastModifiedBy>
  <cp:revision>43</cp:revision>
  <dcterms:created xsi:type="dcterms:W3CDTF">2013-07-17T06:42:37Z</dcterms:created>
  <dcterms:modified xsi:type="dcterms:W3CDTF">2015-03-15T23:56:35Z</dcterms:modified>
</cp:coreProperties>
</file>